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90" r:id="rId3"/>
    <p:sldId id="269" r:id="rId4"/>
    <p:sldId id="291" r:id="rId5"/>
    <p:sldId id="278" r:id="rId6"/>
    <p:sldId id="279" r:id="rId7"/>
    <p:sldId id="280" r:id="rId8"/>
    <p:sldId id="281" r:id="rId9"/>
    <p:sldId id="288" r:id="rId10"/>
    <p:sldId id="289" r:id="rId11"/>
    <p:sldId id="284" r:id="rId12"/>
    <p:sldId id="285" r:id="rId13"/>
    <p:sldId id="286" r:id="rId14"/>
    <p:sldId id="287"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6A9D7-5B09-4A7B-9FD5-AFC8D5912F8B}" type="datetimeFigureOut">
              <a:rPr lang="fr-FR" smtClean="0"/>
              <a:t>14/11/2021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0405D-3150-4D85-9AAE-F24BA43CCD69}" type="slidenum">
              <a:rPr lang="fr-FR" smtClean="0"/>
              <a:t>‹N°›</a:t>
            </a:fld>
            <a:endParaRPr lang="fr-FR"/>
          </a:p>
        </p:txBody>
      </p:sp>
    </p:spTree>
    <p:extLst>
      <p:ext uri="{BB962C8B-B14F-4D97-AF65-F5344CB8AC3E}">
        <p14:creationId xmlns:p14="http://schemas.microsoft.com/office/powerpoint/2010/main" val="82058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14/11/2021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14/11/2021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14/11/2021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14/11/2021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14/11/2021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14/11/2021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14/11/2021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10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14/11/2021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irene.fr/sirene/public/recherche#collapse-0" TargetMode="External"/><Relationship Id="rId7" Type="http://schemas.openxmlformats.org/officeDocument/2006/relationships/image" Target="../media/image16.png"/><Relationship Id="rId2" Type="http://schemas.openxmlformats.org/officeDocument/2006/relationships/hyperlink" Target="mailto:guy.lasbennes@neuf.fr"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_Microsoft_Word1.docx"/><Relationship Id="rId5" Type="http://schemas.openxmlformats.org/officeDocument/2006/relationships/oleObject" Target="../embeddings/oleObject1.bin"/><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_Microsoft_Word2.docx"/><Relationship Id="rId5" Type="http://schemas.openxmlformats.org/officeDocument/2006/relationships/oleObject" Target="../embeddings/oleObject2.bin"/><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y\Documents\GUY CVM 06 04 2021\CVM directoire 12 2019\Neuweiher\Projet chalet hors sac\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238" y="54782"/>
            <a:ext cx="1990537" cy="12964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uy\Documents\GUY CVM 06 04 2021\CVM directoire 12 2019\Neuweiher\Projet chalet hors sac\presentation projet\LOGO\04-Communauteì-de-communes-1-300x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2" y="49683"/>
            <a:ext cx="1728192" cy="1434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uy\Documents\GUY CVM 06 04 2021\CVM directoire 12 2019\Neuweiher\Projet chalet hors sac\presentation projet\LOGO\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 y="1832375"/>
            <a:ext cx="1800200" cy="14735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uy\Documents\GUY CVM 06 04 2021\CVM directoire 12 2019\Neuweiher\Projet chalet hors sac\presentation projet\LOGO\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300" y="54783"/>
            <a:ext cx="2160778" cy="12964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uy\Documents\GUY CVM 06 04 2021\CVM directoire 12 2019\Neuweiher\Projet chalet hors sac\presentation projet\LOGO\115px-Blason_de_la_ville_d_Oberbruck__68_-svg09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945" y="266769"/>
            <a:ext cx="10953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uy\Documents\GUY CVM 06 04 2021\CVM directoire 12 2019\Neuweiher\Projet chalet hors sac\presentation projet\LOGO\th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785" y="5589893"/>
            <a:ext cx="2790190" cy="102090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uy\Documents\GUY CVM 06 04 2021\CVM directoire 12 2019\Neuweiher\Projet chalet hors sac\presentation projet\LOGO\th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8455" y="1800382"/>
            <a:ext cx="1252923" cy="253223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p:nvPr/>
        </p:nvPicPr>
        <p:blipFill>
          <a:blip r:embed="rId9">
            <a:extLst>
              <a:ext uri="{28A0092B-C50C-407E-A947-70E740481C1C}">
                <a14:useLocalDpi xmlns:a14="http://schemas.microsoft.com/office/drawing/2010/main" val="0"/>
              </a:ext>
            </a:extLst>
          </a:blip>
          <a:srcRect/>
          <a:stretch>
            <a:fillRect/>
          </a:stretch>
        </p:blipFill>
        <p:spPr bwMode="auto">
          <a:xfrm>
            <a:off x="5315645" y="5656729"/>
            <a:ext cx="792088" cy="901054"/>
          </a:xfrm>
          <a:prstGeom prst="rect">
            <a:avLst/>
          </a:prstGeom>
          <a:noFill/>
          <a:ln>
            <a:noFill/>
          </a:ln>
        </p:spPr>
      </p:pic>
      <p:pic>
        <p:nvPicPr>
          <p:cNvPr id="21" name="Image 20"/>
          <p:cNvPicPr/>
          <p:nvPr/>
        </p:nvPicPr>
        <p:blipFill>
          <a:blip r:embed="rId10">
            <a:extLst>
              <a:ext uri="{28A0092B-C50C-407E-A947-70E740481C1C}">
                <a14:useLocalDpi xmlns:a14="http://schemas.microsoft.com/office/drawing/2010/main" val="0"/>
              </a:ext>
            </a:extLst>
          </a:blip>
          <a:srcRect/>
          <a:stretch>
            <a:fillRect/>
          </a:stretch>
        </p:blipFill>
        <p:spPr bwMode="auto">
          <a:xfrm>
            <a:off x="6362580" y="5654053"/>
            <a:ext cx="993886" cy="876880"/>
          </a:xfrm>
          <a:prstGeom prst="rect">
            <a:avLst/>
          </a:prstGeom>
          <a:noFill/>
          <a:ln>
            <a:noFill/>
          </a:ln>
        </p:spPr>
      </p:pic>
      <p:pic>
        <p:nvPicPr>
          <p:cNvPr id="1036" name="Picture 12" descr="C:\Users\Guy\Documents\GUY CVM 06 04 2021\CVM directoire 12 2019\Neuweiher\Projet chalet hors sac\presentation projet\LOGO\th (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93121" y="4672459"/>
            <a:ext cx="1258258" cy="194191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Guy\Documents\GUY CVM 06 04 2021\CVM directoire 12 2019\Neuweiher\Projet chalet hors sac\presentation projet\LOGO\th (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462" y="1449563"/>
            <a:ext cx="2920444" cy="19284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Guy\Documents\GUY CVM 06 04 2021\CVM directoire 12 2019\Neuweiher\Projet chalet hors sac\presentation projet\LOGO\th (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52369" y="3378043"/>
            <a:ext cx="3740752" cy="195718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4932040" y="1444290"/>
            <a:ext cx="2861081" cy="2492990"/>
          </a:xfrm>
          <a:prstGeom prst="rect">
            <a:avLst/>
          </a:prstGeom>
          <a:noFill/>
        </p:spPr>
        <p:txBody>
          <a:bodyPr wrap="square" rtlCol="0">
            <a:spAutoFit/>
          </a:bodyPr>
          <a:lstStyle/>
          <a:p>
            <a:r>
              <a:rPr lang="fr-FR" sz="2000" b="1" dirty="0" smtClean="0">
                <a:latin typeface="Arial Narrow" pitchFamily="34" charset="0"/>
              </a:rPr>
              <a:t>Présentation du projet </a:t>
            </a:r>
            <a:r>
              <a:rPr lang="fr-FR" sz="2000" b="1" dirty="0"/>
              <a:t> </a:t>
            </a:r>
            <a:r>
              <a:rPr lang="fr-FR" sz="2000" b="1" dirty="0" smtClean="0"/>
              <a:t>d’Installation </a:t>
            </a:r>
            <a:r>
              <a:rPr lang="fr-FR" sz="2000" b="1" dirty="0"/>
              <a:t>d’un module sanitaire préfabriqué </a:t>
            </a:r>
            <a:r>
              <a:rPr lang="fr-FR" sz="2000" b="1" dirty="0" smtClean="0"/>
              <a:t>Femme et Homme </a:t>
            </a:r>
            <a:r>
              <a:rPr lang="fr-FR" sz="2000" b="1" dirty="0" smtClean="0">
                <a:latin typeface="Arial Narrow" pitchFamily="34" charset="0"/>
              </a:rPr>
              <a:t>par le Club Vosgien de MASEVAUX  </a:t>
            </a:r>
          </a:p>
          <a:p>
            <a:endParaRPr lang="fr-FR" dirty="0"/>
          </a:p>
          <a:p>
            <a:endParaRPr lang="fr-FR" dirty="0"/>
          </a:p>
        </p:txBody>
      </p:sp>
      <p:pic>
        <p:nvPicPr>
          <p:cNvPr id="26" name="Image 25" descr="Copie de Logo ST DEF"/>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7922" y="3664074"/>
            <a:ext cx="1428750" cy="866775"/>
          </a:xfrm>
          <a:prstGeom prst="rect">
            <a:avLst/>
          </a:prstGeom>
          <a:noFill/>
          <a:ln>
            <a:noFill/>
          </a:ln>
        </p:spPr>
      </p:pic>
      <p:pic>
        <p:nvPicPr>
          <p:cNvPr id="27" name="Image 26"/>
          <p:cNvPicPr/>
          <p:nvPr/>
        </p:nvPicPr>
        <p:blipFill>
          <a:blip r:embed="rId15" cstate="print">
            <a:extLst>
              <a:ext uri="{28A0092B-C50C-407E-A947-70E740481C1C}">
                <a14:useLocalDpi xmlns:a14="http://schemas.microsoft.com/office/drawing/2010/main" val="0"/>
              </a:ext>
            </a:extLst>
          </a:blip>
          <a:stretch>
            <a:fillRect/>
          </a:stretch>
        </p:blipFill>
        <p:spPr>
          <a:xfrm>
            <a:off x="256785" y="4623152"/>
            <a:ext cx="2790190" cy="894715"/>
          </a:xfrm>
          <a:prstGeom prst="rect">
            <a:avLst/>
          </a:prstGeom>
        </p:spPr>
      </p:pic>
      <p:sp>
        <p:nvSpPr>
          <p:cNvPr id="10" name="ZoneTexte 9"/>
          <p:cNvSpPr txBox="1"/>
          <p:nvPr/>
        </p:nvSpPr>
        <p:spPr>
          <a:xfrm>
            <a:off x="7854973" y="0"/>
            <a:ext cx="1107996" cy="307777"/>
          </a:xfrm>
          <a:prstGeom prst="rect">
            <a:avLst/>
          </a:prstGeom>
          <a:noFill/>
        </p:spPr>
        <p:txBody>
          <a:bodyPr wrap="none" rtlCol="0">
            <a:spAutoFit/>
          </a:bodyPr>
          <a:lstStyle/>
          <a:p>
            <a:r>
              <a:rPr lang="fr-FR" sz="1400" b="1" dirty="0" smtClean="0"/>
              <a:t>OBERBRUCK</a:t>
            </a:r>
            <a:endParaRPr lang="fr-FR" sz="1400" b="1" dirty="0"/>
          </a:p>
        </p:txBody>
      </p:sp>
      <p:sp>
        <p:nvSpPr>
          <p:cNvPr id="11" name="ZoneTexte 10"/>
          <p:cNvSpPr txBox="1"/>
          <p:nvPr/>
        </p:nvSpPr>
        <p:spPr>
          <a:xfrm>
            <a:off x="1797108" y="3438160"/>
            <a:ext cx="2255261" cy="1200329"/>
          </a:xfrm>
          <a:prstGeom prst="rect">
            <a:avLst/>
          </a:prstGeom>
          <a:noFill/>
        </p:spPr>
        <p:txBody>
          <a:bodyPr wrap="square" rtlCol="0">
            <a:spAutoFit/>
          </a:bodyPr>
          <a:lstStyle/>
          <a:p>
            <a:r>
              <a:rPr lang="fr-FR" b="1" dirty="0" smtClean="0"/>
              <a:t>Dossier de </a:t>
            </a:r>
            <a:r>
              <a:rPr lang="fr-FR" b="1" dirty="0" smtClean="0">
                <a:latin typeface="Arial Narrow" pitchFamily="34" charset="0"/>
              </a:rPr>
              <a:t>demande de subvention . Fonds de SOLIDARITE TERRITORIALE.</a:t>
            </a:r>
            <a:endParaRPr lang="fr-FR" dirty="0">
              <a:latin typeface="Arial Narrow" pitchFamily="34" charset="0"/>
            </a:endParaRPr>
          </a:p>
        </p:txBody>
      </p:sp>
      <p:sp>
        <p:nvSpPr>
          <p:cNvPr id="30" name="ZoneTexte 29"/>
          <p:cNvSpPr txBox="1"/>
          <p:nvPr/>
        </p:nvSpPr>
        <p:spPr>
          <a:xfrm>
            <a:off x="5238750" y="6557783"/>
            <a:ext cx="3456384" cy="276999"/>
          </a:xfrm>
          <a:prstGeom prst="rect">
            <a:avLst/>
          </a:prstGeom>
          <a:noFill/>
        </p:spPr>
        <p:txBody>
          <a:bodyPr wrap="square" rtlCol="0">
            <a:spAutoFit/>
          </a:bodyPr>
          <a:lstStyle/>
          <a:p>
            <a:r>
              <a:rPr lang="fr-FR" sz="1200" dirty="0"/>
              <a:t>Formulaire de demande de subvention FST </a:t>
            </a:r>
            <a:r>
              <a:rPr lang="fr-FR" sz="1200" dirty="0" smtClean="0"/>
              <a:t>2022</a:t>
            </a:r>
            <a:endParaRPr lang="fr-FR" sz="1200" dirty="0"/>
          </a:p>
        </p:txBody>
      </p:sp>
      <p:pic>
        <p:nvPicPr>
          <p:cNvPr id="2" name="Picture 2" descr="C:\Users\Guy\Documents\01 GUY CVM 06 07 2021\LOGO CVM COULEUR -  JPEG - RVB 72 PPP.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99134" y="5642910"/>
            <a:ext cx="1532906" cy="914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79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907704" y="1117844"/>
            <a:ext cx="2998602" cy="369332"/>
          </a:xfrm>
          <a:prstGeom prst="rect">
            <a:avLst/>
          </a:prstGeom>
          <a:noFill/>
        </p:spPr>
        <p:txBody>
          <a:bodyPr wrap="square" rtlCol="0">
            <a:spAutoFit/>
          </a:bodyPr>
          <a:lstStyle/>
          <a:p>
            <a:r>
              <a:rPr lang="fr-FR" dirty="0" smtClean="0"/>
              <a:t>Devis Technique et Financier</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4112685819"/>
              </p:ext>
            </p:extLst>
          </p:nvPr>
        </p:nvGraphicFramePr>
        <p:xfrm>
          <a:off x="997334" y="1599990"/>
          <a:ext cx="7352376" cy="4933357"/>
        </p:xfrm>
        <a:graphic>
          <a:graphicData uri="http://schemas.openxmlformats.org/drawingml/2006/table">
            <a:tbl>
              <a:tblPr>
                <a:tableStyleId>{5C22544A-7EE6-4342-B048-85BDC9FD1C3A}</a:tableStyleId>
              </a:tblPr>
              <a:tblGrid>
                <a:gridCol w="278952"/>
                <a:gridCol w="3457011"/>
                <a:gridCol w="1653787"/>
                <a:gridCol w="787043"/>
                <a:gridCol w="1175583"/>
              </a:tblGrid>
              <a:tr h="149655">
                <a:tc>
                  <a:txBody>
                    <a:bodyPr/>
                    <a:lstStyle/>
                    <a:p>
                      <a:pPr algn="ctr" fontAlgn="b"/>
                      <a:endParaRPr lang="fr-FR" sz="800" b="0" i="0" u="none" strike="noStrike" dirty="0">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gridSpan="4">
                  <a:txBody>
                    <a:bodyPr/>
                    <a:lstStyle/>
                    <a:p>
                      <a:pPr algn="ctr" fontAlgn="b"/>
                      <a:r>
                        <a:rPr lang="fr-FR" sz="800" u="none" strike="noStrike">
                          <a:effectLst/>
                        </a:rPr>
                        <a:t> PROJET d’Installation d’un module sanitaire préfabriqué  Femme &amp; Homme au NEUWEIHER</a:t>
                      </a:r>
                      <a:endParaRPr lang="fr-FR" sz="800" b="1" i="0" u="none" strike="noStrike">
                        <a:solidFill>
                          <a:srgbClr val="000000"/>
                        </a:solidFill>
                        <a:effectLst/>
                        <a:latin typeface="Calibri"/>
                      </a:endParaRPr>
                    </a:p>
                  </a:txBody>
                  <a:tcPr marL="5281" marR="5281" marT="5281" marB="0" anchor="b"/>
                </a:tc>
                <a:tc hMerge="1">
                  <a:txBody>
                    <a:bodyPr/>
                    <a:lstStyle/>
                    <a:p>
                      <a:endParaRPr lang="fr-FR"/>
                    </a:p>
                  </a:txBody>
                  <a:tcPr/>
                </a:tc>
                <a:tc hMerge="1">
                  <a:txBody>
                    <a:bodyPr/>
                    <a:lstStyle/>
                    <a:p>
                      <a:endParaRPr lang="fr-FR"/>
                    </a:p>
                  </a:txBody>
                  <a:tcPr/>
                </a:tc>
                <a:tc hMerge="1">
                  <a:txBody>
                    <a:bodyPr/>
                    <a:lstStyle/>
                    <a:p>
                      <a:endParaRPr lang="fr-FR"/>
                    </a:p>
                  </a:txBody>
                  <a:tcPr/>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gridSpan="4">
                  <a:txBody>
                    <a:bodyPr/>
                    <a:lstStyle/>
                    <a:p>
                      <a:pPr algn="ctr" fontAlgn="b"/>
                      <a:r>
                        <a:rPr lang="fr-FR" sz="800" u="none" strike="noStrike">
                          <a:effectLst/>
                        </a:rPr>
                        <a:t> DEVIS TECHNIQUE ET FINANCIER</a:t>
                      </a:r>
                      <a:endParaRPr lang="fr-FR" sz="800" b="1" i="0" u="none" strike="noStrike">
                        <a:solidFill>
                          <a:srgbClr val="000000"/>
                        </a:solidFill>
                        <a:effectLst/>
                        <a:latin typeface="Calibri"/>
                      </a:endParaRPr>
                    </a:p>
                  </a:txBody>
                  <a:tcPr marL="5281" marR="5281" marT="5281" marB="0" anchor="b"/>
                </a:tc>
                <a:tc hMerge="1">
                  <a:txBody>
                    <a:bodyPr/>
                    <a:lstStyle/>
                    <a:p>
                      <a:endParaRPr lang="fr-FR"/>
                    </a:p>
                  </a:txBody>
                  <a:tcPr/>
                </a:tc>
                <a:tc hMerge="1">
                  <a:txBody>
                    <a:bodyPr/>
                    <a:lstStyle/>
                    <a:p>
                      <a:endParaRPr lang="fr-FR"/>
                    </a:p>
                  </a:txBody>
                  <a:tcPr/>
                </a:tc>
                <a:tc hMerge="1">
                  <a:txBody>
                    <a:bodyPr/>
                    <a:lstStyle/>
                    <a:p>
                      <a:endParaRPr lang="fr-FR"/>
                    </a:p>
                  </a:txBody>
                  <a:tcPr/>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Item </a:t>
                      </a:r>
                      <a:endParaRPr lang="fr-FR" sz="800" b="1"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Ouvrage</a:t>
                      </a:r>
                      <a:endParaRPr lang="fr-FR" sz="800" b="1"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Fournisseurs </a:t>
                      </a:r>
                      <a:endParaRPr lang="fr-FR" sz="800" b="1"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Descriptif </a:t>
                      </a:r>
                      <a:endParaRPr lang="fr-FR" sz="800" b="1"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Cout Matière TTC en €</a:t>
                      </a:r>
                      <a:endParaRPr lang="fr-FR" sz="800" b="1"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Maitrise d'œuvre </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CLUB VOSGIEN </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0</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Dossier administratif  - PAS de permis de construire</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CLUB VOSGIEN MASEVAUX</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200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1</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Module sanitaire préfabriqué Femme et Homme </a:t>
                      </a:r>
                      <a:endParaRPr lang="fr-FR" sz="800" b="0" i="0" u="none" strike="noStrike">
                        <a:solidFill>
                          <a:srgbClr val="000000"/>
                        </a:solidFill>
                        <a:effectLst/>
                        <a:latin typeface="Calibri"/>
                      </a:endParaRPr>
                    </a:p>
                  </a:txBody>
                  <a:tcPr marL="5281" marR="5281" marT="5281" marB="0" anchor="b"/>
                </a:tc>
                <a:tc gridSpan="2">
                  <a:txBody>
                    <a:bodyPr/>
                    <a:lstStyle/>
                    <a:p>
                      <a:pPr algn="l" fontAlgn="b"/>
                      <a:r>
                        <a:rPr lang="fr-FR" sz="800" u="none" strike="noStrike">
                          <a:effectLst/>
                        </a:rPr>
                        <a:t>AXE Environnement - Vieux Thann </a:t>
                      </a:r>
                      <a:endParaRPr lang="fr-FR" sz="800" b="0" i="0" u="none" strike="noStrike">
                        <a:solidFill>
                          <a:srgbClr val="000000"/>
                        </a:solidFill>
                        <a:effectLst/>
                        <a:latin typeface="Calibri"/>
                      </a:endParaRPr>
                    </a:p>
                  </a:txBody>
                  <a:tcPr marL="5281" marR="5281" marT="5281" marB="0" anchor="b"/>
                </a:tc>
                <a:tc hMerge="1">
                  <a:txBody>
                    <a:bodyPr/>
                    <a:lstStyle/>
                    <a:p>
                      <a:endParaRPr lang="fr-FR"/>
                    </a:p>
                  </a:txBody>
                  <a:tcPr/>
                </a:tc>
                <a:tc>
                  <a:txBody>
                    <a:bodyPr/>
                    <a:lstStyle/>
                    <a:p>
                      <a:pPr algn="ctr" fontAlgn="b"/>
                      <a:r>
                        <a:rPr lang="fr-FR" sz="800" u="none" strike="noStrike">
                          <a:effectLst/>
                        </a:rPr>
                        <a:t>7500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EUROPBOX  Autriche </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2</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Transport du module depuis lieu de stockage jusqu'au Neuweiher</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AXE Environnement et CVM</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800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3</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Genie civil </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Joel NUSSBAUM et CVM</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1 200</a:t>
                      </a:r>
                      <a:endParaRPr lang="fr-FR" sz="800" b="0" i="0" u="none" strike="noStrike">
                        <a:solidFill>
                          <a:srgbClr val="000000"/>
                        </a:solidFill>
                        <a:effectLst/>
                        <a:latin typeface="Calibri"/>
                      </a:endParaRPr>
                    </a:p>
                  </a:txBody>
                  <a:tcPr marL="5281" marR="5281" marT="5281" marB="0" anchor="b"/>
                </a:tc>
              </a:tr>
              <a:tr h="293556">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travaux de nivellement de la bute et réalisation d'une structure d'accueil du module sanitaire de dimenssions 2,4 m x 1,4 m . </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6</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Raccordement tuyauterie au système existant </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CLUB VOSGIEN MASEVAUX</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500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7</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Raccordement et installation  électrique </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CLUB VOSGIEN MASEVAUX</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500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r>
                        <a:rPr lang="fr-FR" sz="800" u="none" strike="noStrike">
                          <a:effectLst/>
                        </a:rPr>
                        <a:t>8</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Habillage extérieur duu module avec un bardage en bois </a:t>
                      </a:r>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CLUB VOSGIEN MASEVAUX</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1300</a:t>
                      </a:r>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 </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r>
                        <a:rPr lang="fr-FR" sz="800" u="none" strike="noStrike">
                          <a:effectLst/>
                        </a:rPr>
                        <a:t>TOTAL TTC  DEVIS </a:t>
                      </a:r>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r>
                        <a:rPr lang="fr-FR" sz="800" u="none" strike="noStrike">
                          <a:effectLst/>
                        </a:rPr>
                        <a:t>12 000</a:t>
                      </a:r>
                      <a:endParaRPr lang="fr-FR" sz="800" b="0" i="0" u="none" strike="noStrike">
                        <a:solidFill>
                          <a:srgbClr val="000000"/>
                        </a:solidFill>
                        <a:effectLst/>
                        <a:latin typeface="Calibri"/>
                      </a:endParaRPr>
                    </a:p>
                  </a:txBody>
                  <a:tcPr marL="5281" marR="5281" marT="5281" marB="0" anchor="b"/>
                </a:tc>
              </a:tr>
              <a:tr h="155412">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dirty="0">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49655">
                <a:tc>
                  <a:txBody>
                    <a:bodyPr/>
                    <a:lstStyle/>
                    <a:p>
                      <a:pPr algn="ctr" fontAlgn="b"/>
                      <a:endParaRPr lang="fr-FR" sz="800" b="0" i="0" u="none" strike="noStrike">
                        <a:solidFill>
                          <a:srgbClr val="000000"/>
                        </a:solidFill>
                        <a:effectLst/>
                        <a:latin typeface="Calibri"/>
                      </a:endParaRPr>
                    </a:p>
                  </a:txBody>
                  <a:tcPr marL="5281" marR="5281" marT="5281" marB="0" anchor="b"/>
                </a:tc>
                <a:tc gridSpan="2">
                  <a:txBody>
                    <a:bodyPr/>
                    <a:lstStyle/>
                    <a:p>
                      <a:pPr algn="l" fontAlgn="b"/>
                      <a:r>
                        <a:rPr lang="fr-FR" sz="800" u="none" strike="noStrike">
                          <a:effectLst/>
                        </a:rPr>
                        <a:t>Estimation des heures de montage réalisées par les bénévoles du CVM</a:t>
                      </a:r>
                      <a:endParaRPr lang="fr-FR" sz="800" b="1" i="0" u="none" strike="noStrike">
                        <a:solidFill>
                          <a:srgbClr val="000000"/>
                        </a:solidFill>
                        <a:effectLst/>
                        <a:latin typeface="Calibri"/>
                      </a:endParaRPr>
                    </a:p>
                  </a:txBody>
                  <a:tcPr marL="5281" marR="5281" marT="5281" marB="0" anchor="b"/>
                </a:tc>
                <a:tc hMerge="1">
                  <a:txBody>
                    <a:bodyPr/>
                    <a:lstStyle/>
                    <a:p>
                      <a:endParaRPr lang="fr-FR"/>
                    </a:p>
                  </a:txBody>
                  <a:tcPr/>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55412">
                <a:tc>
                  <a:txBody>
                    <a:bodyPr/>
                    <a:lstStyle/>
                    <a:p>
                      <a:pPr algn="ctr" fontAlgn="b"/>
                      <a:endParaRPr lang="fr-FR" sz="800" b="0" i="0" u="none" strike="noStrike">
                        <a:solidFill>
                          <a:srgbClr val="000000"/>
                        </a:solidFill>
                        <a:effectLst/>
                        <a:latin typeface="Calibri"/>
                      </a:endParaRPr>
                    </a:p>
                  </a:txBody>
                  <a:tcPr marL="5281" marR="5281" marT="5281" marB="0" anchor="b"/>
                </a:tc>
                <a:tc gridSpan="2">
                  <a:txBody>
                    <a:bodyPr/>
                    <a:lstStyle/>
                    <a:p>
                      <a:pPr algn="l" fontAlgn="b"/>
                      <a:r>
                        <a:rPr lang="fr-FR" sz="800" u="none" strike="noStrike">
                          <a:effectLst/>
                        </a:rPr>
                        <a:t>5 hommes  x8 heures/j x 4 jours= 160 heures, équivalent  à un cout de 1600 € </a:t>
                      </a:r>
                      <a:endParaRPr lang="fr-FR" sz="800" b="1" i="0" u="none" strike="noStrike">
                        <a:solidFill>
                          <a:srgbClr val="000000"/>
                        </a:solidFill>
                        <a:effectLst/>
                        <a:latin typeface="Calibri"/>
                      </a:endParaRPr>
                    </a:p>
                  </a:txBody>
                  <a:tcPr marL="5281" marR="5281" marT="5281" marB="0" anchor="b"/>
                </a:tc>
                <a:tc hMerge="1">
                  <a:txBody>
                    <a:bodyPr/>
                    <a:lstStyle/>
                    <a:p>
                      <a:endParaRPr lang="fr-FR"/>
                    </a:p>
                  </a:txBody>
                  <a:tcPr/>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a:solidFill>
                          <a:srgbClr val="000000"/>
                        </a:solidFill>
                        <a:effectLst/>
                        <a:latin typeface="Calibri"/>
                      </a:endParaRPr>
                    </a:p>
                  </a:txBody>
                  <a:tcPr marL="5281" marR="5281" marT="5281" marB="0" anchor="b"/>
                </a:tc>
              </a:tr>
              <a:tr h="138637">
                <a:tc>
                  <a:txBody>
                    <a:bodyPr/>
                    <a:lstStyle/>
                    <a:p>
                      <a:pPr algn="ctr"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l" fontAlgn="b"/>
                      <a:endParaRPr lang="fr-FR" sz="800" b="0" i="0" u="none" strike="noStrike">
                        <a:solidFill>
                          <a:srgbClr val="000000"/>
                        </a:solidFill>
                        <a:effectLst/>
                        <a:latin typeface="Calibri"/>
                      </a:endParaRPr>
                    </a:p>
                  </a:txBody>
                  <a:tcPr marL="5281" marR="5281" marT="5281" marB="0" anchor="b"/>
                </a:tc>
                <a:tc>
                  <a:txBody>
                    <a:bodyPr/>
                    <a:lstStyle/>
                    <a:p>
                      <a:pPr algn="ctr" fontAlgn="b"/>
                      <a:endParaRPr lang="fr-FR" sz="800" b="0" i="0" u="none" strike="noStrike" dirty="0">
                        <a:solidFill>
                          <a:srgbClr val="000000"/>
                        </a:solidFill>
                        <a:effectLst/>
                        <a:latin typeface="Calibri"/>
                      </a:endParaRPr>
                    </a:p>
                  </a:txBody>
                  <a:tcPr marL="5281" marR="5281" marT="5281" marB="0" anchor="b"/>
                </a:tc>
              </a:tr>
            </a:tbl>
          </a:graphicData>
        </a:graphic>
      </p:graphicFrame>
    </p:spTree>
    <p:extLst>
      <p:ext uri="{BB962C8B-B14F-4D97-AF65-F5344CB8AC3E}">
        <p14:creationId xmlns:p14="http://schemas.microsoft.com/office/powerpoint/2010/main" val="158701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28462"/>
            <a:ext cx="8229600" cy="5568890"/>
          </a:xfrm>
        </p:spPr>
        <p:txBody>
          <a:bodyPr>
            <a:normAutofit/>
          </a:bodyPr>
          <a:lstStyle/>
          <a:p>
            <a:pPr marL="0" indent="0" algn="ctr">
              <a:buNone/>
            </a:pPr>
            <a:r>
              <a:rPr lang="fr-FR" sz="1600" b="1" dirty="0"/>
              <a:t>DEMANDE DE </a:t>
            </a:r>
            <a:r>
              <a:rPr lang="fr-FR" sz="1600" b="1" dirty="0" smtClean="0"/>
              <a:t>SUBVENTION</a:t>
            </a:r>
            <a:r>
              <a:rPr lang="fr-FR" sz="1600" dirty="0"/>
              <a:t> </a:t>
            </a:r>
            <a:r>
              <a:rPr lang="fr-FR" sz="1600" b="1" dirty="0" smtClean="0"/>
              <a:t>FONDS </a:t>
            </a:r>
            <a:r>
              <a:rPr lang="fr-FR" sz="1600" b="1" dirty="0"/>
              <a:t>DE SOLIDARITE </a:t>
            </a:r>
            <a:r>
              <a:rPr lang="fr-FR" sz="1600" b="1" dirty="0" smtClean="0"/>
              <a:t>TERRITORIALE</a:t>
            </a:r>
            <a:r>
              <a:rPr lang="fr-FR" sz="1600" b="1" dirty="0"/>
              <a:t> </a:t>
            </a:r>
            <a:endParaRPr lang="fr-FR" sz="1600" b="1" dirty="0" smtClean="0"/>
          </a:p>
          <a:p>
            <a:pPr marL="0" indent="0" algn="r">
              <a:buNone/>
            </a:pPr>
            <a:r>
              <a:rPr lang="fr-FR" sz="1600" dirty="0" smtClean="0"/>
              <a:t>Formulaire </a:t>
            </a:r>
            <a:r>
              <a:rPr lang="fr-FR" sz="1600" dirty="0"/>
              <a:t>de demande de subvention FST 2021		</a:t>
            </a:r>
            <a:r>
              <a:rPr lang="fr-FR" sz="1600" dirty="0" smtClean="0"/>
              <a:t>1/2</a:t>
            </a:r>
            <a:endParaRPr lang="fr-FR" sz="1600" dirty="0"/>
          </a:p>
          <a:p>
            <a:r>
              <a:rPr lang="fr-FR" sz="1600" dirty="0"/>
              <a:t>Nom du porteur de projet : </a:t>
            </a:r>
            <a:r>
              <a:rPr lang="fr-FR" sz="1600" b="1" dirty="0" smtClean="0"/>
              <a:t>CLUB </a:t>
            </a:r>
            <a:r>
              <a:rPr lang="fr-FR" sz="1600" b="1" dirty="0"/>
              <a:t>VOSGIEN DE </a:t>
            </a:r>
            <a:r>
              <a:rPr lang="fr-FR" sz="1600" b="1" dirty="0" smtClean="0"/>
              <a:t>MASEVAUX</a:t>
            </a:r>
            <a:r>
              <a:rPr lang="fr-FR" sz="1600" b="1" dirty="0"/>
              <a:t> </a:t>
            </a:r>
            <a:r>
              <a:rPr lang="fr-FR" sz="1200" dirty="0" smtClean="0"/>
              <a:t>(Commune</a:t>
            </a:r>
            <a:r>
              <a:rPr lang="fr-FR" sz="1200" dirty="0"/>
              <a:t>, Groupement de collectivités, Association</a:t>
            </a:r>
            <a:r>
              <a:rPr lang="fr-FR" sz="1200" dirty="0" smtClean="0"/>
              <a:t>)</a:t>
            </a:r>
            <a:endParaRPr lang="fr-FR" sz="1600" dirty="0"/>
          </a:p>
          <a:p>
            <a:r>
              <a:rPr lang="fr-FR" sz="1600" dirty="0"/>
              <a:t>Nom </a:t>
            </a:r>
            <a:r>
              <a:rPr lang="fr-FR" sz="1600" strike="sngStrike" dirty="0"/>
              <a:t>du Maire ou du (de la) Président(e)</a:t>
            </a:r>
            <a:r>
              <a:rPr lang="fr-FR" sz="1600" dirty="0"/>
              <a:t>du Porte-parole : </a:t>
            </a:r>
            <a:r>
              <a:rPr lang="fr-FR" sz="1600" dirty="0" smtClean="0"/>
              <a:t>Guy </a:t>
            </a:r>
            <a:r>
              <a:rPr lang="fr-FR" sz="1600" dirty="0"/>
              <a:t>LASBENNES  </a:t>
            </a:r>
          </a:p>
          <a:p>
            <a:r>
              <a:rPr lang="fr-FR" sz="1600" dirty="0"/>
              <a:t>Adresse du porteur de projet (adresse de correspondance) : </a:t>
            </a:r>
            <a:r>
              <a:rPr lang="fr-FR" sz="1600" dirty="0" smtClean="0"/>
              <a:t>5 </a:t>
            </a:r>
            <a:r>
              <a:rPr lang="fr-FR" sz="1600" dirty="0"/>
              <a:t>rue de maréchal de Lattre de Tassigny 68290 MASEVAUX  </a:t>
            </a:r>
          </a:p>
          <a:p>
            <a:r>
              <a:rPr lang="fr-FR" sz="1600" dirty="0"/>
              <a:t>N° de téléphone 07 51 67 50 </a:t>
            </a:r>
            <a:r>
              <a:rPr lang="fr-FR" sz="1600" dirty="0" smtClean="0"/>
              <a:t>55 :   Adresse </a:t>
            </a:r>
            <a:r>
              <a:rPr lang="fr-FR" sz="1600" dirty="0"/>
              <a:t>mail : </a:t>
            </a:r>
            <a:r>
              <a:rPr lang="fr-FR" sz="1600" dirty="0" smtClean="0">
                <a:hlinkClick r:id="rId2"/>
              </a:rPr>
              <a:t>guy.lasbennes@neuf.fr</a:t>
            </a:r>
            <a:endParaRPr lang="fr-FR" sz="1600" dirty="0" smtClean="0"/>
          </a:p>
          <a:p>
            <a:pPr marL="0" indent="0">
              <a:buNone/>
            </a:pPr>
            <a:endParaRPr lang="fr-FR" sz="1600" dirty="0"/>
          </a:p>
          <a:p>
            <a:r>
              <a:rPr lang="fr-FR" sz="1600" dirty="0"/>
              <a:t>Pour les associations </a:t>
            </a:r>
            <a:r>
              <a:rPr lang="fr-FR" sz="1600" dirty="0" smtClean="0"/>
              <a:t>:</a:t>
            </a:r>
            <a:endParaRPr lang="fr-FR" sz="1600" dirty="0"/>
          </a:p>
          <a:p>
            <a:r>
              <a:rPr lang="fr-FR" sz="1600" dirty="0"/>
              <a:t>  - Adresse du siège (si différente de celle de l’adresse de correspondance) </a:t>
            </a:r>
            <a:endParaRPr lang="fr-FR" sz="1600" dirty="0" smtClean="0"/>
          </a:p>
          <a:p>
            <a:pPr marL="0" indent="0">
              <a:buNone/>
            </a:pPr>
            <a:endParaRPr lang="fr-FR" sz="1600" dirty="0"/>
          </a:p>
          <a:p>
            <a:r>
              <a:rPr lang="fr-FR" sz="1600" dirty="0"/>
              <a:t> </a:t>
            </a:r>
            <a:r>
              <a:rPr lang="fr-FR" sz="1600" dirty="0" smtClean="0"/>
              <a:t>N</a:t>
            </a:r>
            <a:r>
              <a:rPr lang="fr-FR" sz="1600" dirty="0"/>
              <a:t>° SIRET et code APE</a:t>
            </a:r>
            <a:r>
              <a:rPr lang="fr-FR" sz="1600" i="1" dirty="0"/>
              <a:t> </a:t>
            </a:r>
            <a:r>
              <a:rPr lang="fr-FR" sz="1600" dirty="0"/>
              <a:t>: </a:t>
            </a:r>
            <a:r>
              <a:rPr lang="fr-FR" sz="1600" b="1" dirty="0" smtClean="0">
                <a:hlinkClick r:id="rId3"/>
              </a:rPr>
              <a:t> </a:t>
            </a:r>
            <a:r>
              <a:rPr lang="fr-FR" sz="1600" b="1" dirty="0">
                <a:hlinkClick r:id="rId3"/>
              </a:rPr>
              <a:t>453 099 251 </a:t>
            </a:r>
            <a:r>
              <a:rPr lang="fr-FR" sz="1600" b="1" dirty="0" smtClean="0">
                <a:hlinkClick r:id="rId3"/>
              </a:rPr>
              <a:t>00028</a:t>
            </a:r>
            <a:endParaRPr lang="fr-FR" sz="1600" b="1" dirty="0" smtClean="0"/>
          </a:p>
          <a:p>
            <a:pPr marL="0" indent="0">
              <a:buNone/>
            </a:pPr>
            <a:endParaRPr lang="fr-FR" sz="1600" b="1" dirty="0" smtClean="0"/>
          </a:p>
          <a:p>
            <a:r>
              <a:rPr lang="fr-FR" sz="1600" dirty="0"/>
              <a:t>Description sommaire et lieu du projet : </a:t>
            </a:r>
            <a:r>
              <a:rPr lang="fr-FR" sz="1600" b="1" dirty="0" smtClean="0"/>
              <a:t>Projet </a:t>
            </a:r>
            <a:r>
              <a:rPr lang="fr-FR" sz="1600" b="1" dirty="0"/>
              <a:t>de construction d’un chalet abri permettant aux randonneurs de tirer du sac au  voisinage de l’Auberge Refuge du NEUWEIHER </a:t>
            </a:r>
            <a:endParaRPr lang="fr-FR" sz="1600" dirty="0"/>
          </a:p>
        </p:txBody>
      </p:sp>
      <p:pic>
        <p:nvPicPr>
          <p:cNvPr id="9" name="Image 8" descr="Copie de Logo ST DE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805264"/>
            <a:ext cx="1428750" cy="866775"/>
          </a:xfrm>
          <a:prstGeom prst="rect">
            <a:avLst/>
          </a:prstGeom>
          <a:noFill/>
          <a:ln>
            <a:noFill/>
          </a:ln>
        </p:spPr>
      </p:pic>
      <p:pic>
        <p:nvPicPr>
          <p:cNvPr id="10" name="Image 9"/>
          <p:cNvPicPr/>
          <p:nvPr/>
        </p:nvPicPr>
        <p:blipFill>
          <a:blip r:embed="rId5" cstate="print">
            <a:extLst>
              <a:ext uri="{28A0092B-C50C-407E-A947-70E740481C1C}">
                <a14:useLocalDpi xmlns:a14="http://schemas.microsoft.com/office/drawing/2010/main" val="0"/>
              </a:ext>
            </a:extLst>
          </a:blip>
          <a:stretch>
            <a:fillRect/>
          </a:stretch>
        </p:blipFill>
        <p:spPr>
          <a:xfrm>
            <a:off x="6156176" y="5805264"/>
            <a:ext cx="2790190" cy="894715"/>
          </a:xfrm>
          <a:prstGeom prst="rect">
            <a:avLst/>
          </a:prstGeom>
        </p:spPr>
      </p:pic>
      <p:sp>
        <p:nvSpPr>
          <p:cNvPr id="11" name="ZoneTexte 10"/>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2" name="Picture 3" descr="C:\Users\Guy\Documents\01 GUY CVM 06 07 2021\LOGO CVM COULEUR -  JPEG - RVB 72 PP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re 1"/>
          <p:cNvSpPr txBox="1">
            <a:spLocks/>
          </p:cNvSpPr>
          <p:nvPr/>
        </p:nvSpPr>
        <p:spPr>
          <a:xfrm>
            <a:off x="1907704" y="116632"/>
            <a:ext cx="6048672" cy="945472"/>
          </a:xfrm>
          <a:prstGeom prst="rect">
            <a:avLst/>
          </a:prstGeom>
          <a:ln w="952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smtClean="0"/>
              <a:t>PROJET d’Installation d’un module sanitaire préfabriqué </a:t>
            </a:r>
            <a:br>
              <a:rPr lang="fr-FR" sz="1600" b="1" smtClean="0"/>
            </a:br>
            <a:r>
              <a:rPr lang="fr-FR" sz="1600" b="1" smtClean="0"/>
              <a:t>Femme &amp; Homme au NEUWEIHER</a:t>
            </a:r>
            <a:endParaRPr lang="fr-FR" sz="1600" b="1" dirty="0"/>
          </a:p>
        </p:txBody>
      </p:sp>
    </p:spTree>
    <p:extLst>
      <p:ext uri="{BB962C8B-B14F-4D97-AF65-F5344CB8AC3E}">
        <p14:creationId xmlns:p14="http://schemas.microsoft.com/office/powerpoint/2010/main" val="262041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28462"/>
            <a:ext cx="8229600" cy="5568890"/>
          </a:xfrm>
        </p:spPr>
        <p:txBody>
          <a:bodyPr>
            <a:normAutofit/>
          </a:bodyPr>
          <a:lstStyle/>
          <a:p>
            <a:pPr marL="0" indent="0" algn="ctr">
              <a:buNone/>
            </a:pPr>
            <a:r>
              <a:rPr lang="fr-FR" sz="1600" b="1" dirty="0"/>
              <a:t>DEMANDE DE </a:t>
            </a:r>
            <a:r>
              <a:rPr lang="fr-FR" sz="1600" b="1" dirty="0" smtClean="0"/>
              <a:t>SUBVENTION</a:t>
            </a:r>
            <a:r>
              <a:rPr lang="fr-FR" sz="1600" dirty="0"/>
              <a:t> </a:t>
            </a:r>
            <a:r>
              <a:rPr lang="fr-FR" sz="1600" b="1" dirty="0" smtClean="0"/>
              <a:t>FONDS </a:t>
            </a:r>
            <a:r>
              <a:rPr lang="fr-FR" sz="1600" b="1" dirty="0"/>
              <a:t>DE SOLIDARITE </a:t>
            </a:r>
            <a:r>
              <a:rPr lang="fr-FR" sz="1600" b="1" dirty="0" smtClean="0"/>
              <a:t>TERRITORIALE</a:t>
            </a:r>
            <a:r>
              <a:rPr lang="fr-FR" sz="1600" b="1" dirty="0"/>
              <a:t> </a:t>
            </a:r>
            <a:endParaRPr lang="fr-FR" sz="1600" b="1" dirty="0" smtClean="0"/>
          </a:p>
          <a:p>
            <a:pPr marL="0" indent="0" algn="r">
              <a:buNone/>
            </a:pPr>
            <a:r>
              <a:rPr lang="fr-FR" sz="1600" dirty="0" smtClean="0"/>
              <a:t>Formulaire </a:t>
            </a:r>
            <a:r>
              <a:rPr lang="fr-FR" sz="1600" dirty="0"/>
              <a:t>de demande de subvention FST 2021		</a:t>
            </a:r>
            <a:r>
              <a:rPr lang="fr-FR" sz="1600" dirty="0" smtClean="0"/>
              <a:t>1/2</a:t>
            </a:r>
            <a:endParaRPr lang="fr-FR" sz="1600" dirty="0"/>
          </a:p>
          <a:p>
            <a:r>
              <a:rPr lang="fr-FR" sz="1600" dirty="0" smtClean="0"/>
              <a:t> </a:t>
            </a:r>
            <a:r>
              <a:rPr lang="fr-FR" sz="1600" dirty="0"/>
              <a:t>Coût estimatif du projet (*) : </a:t>
            </a:r>
            <a:r>
              <a:rPr lang="fr-FR" sz="1600" dirty="0" smtClean="0"/>
              <a:t>12</a:t>
            </a:r>
            <a:r>
              <a:rPr lang="fr-FR" sz="1600" dirty="0"/>
              <a:t> 000 </a:t>
            </a:r>
            <a:r>
              <a:rPr lang="fr-FR" sz="1600" dirty="0" smtClean="0"/>
              <a:t>€ TTC.</a:t>
            </a:r>
            <a:endParaRPr lang="fr-FR" sz="1600" dirty="0"/>
          </a:p>
          <a:p>
            <a:r>
              <a:rPr lang="fr-FR" sz="1600" i="1" dirty="0"/>
              <a:t>(TTC pour les associations ne récupérant pas la TVA, HT pour tous les autres porteurs de projet)</a:t>
            </a:r>
            <a:endParaRPr lang="fr-FR" sz="1600" dirty="0"/>
          </a:p>
          <a:p>
            <a:r>
              <a:rPr lang="fr-FR" sz="1600" i="1" dirty="0"/>
              <a:t>* Il est attiré votre attention sur le fait que le montant de la subvention sera réduit au prorata du montant réel des dépenses s’il est inférieur à la dépense </a:t>
            </a:r>
            <a:r>
              <a:rPr lang="fr-FR" sz="1600" i="1" dirty="0" err="1"/>
              <a:t>subventionnable</a:t>
            </a:r>
            <a:r>
              <a:rPr lang="fr-FR" sz="1600" i="1" dirty="0"/>
              <a:t>. A noter également que les heures de régie et de bénévolat ne sont pas prises en compte et ne doivent pas être intégrées dans le coût estimatif du projet, tout comme les frais de carte grise, de transport ou d’extension de garantie et tous les frais ne se rattachant pas à de </a:t>
            </a:r>
            <a:r>
              <a:rPr lang="fr-FR" sz="1600" i="1" dirty="0" smtClean="0"/>
              <a:t>l’investissement</a:t>
            </a:r>
          </a:p>
          <a:p>
            <a:endParaRPr lang="fr-FR" sz="1600" dirty="0"/>
          </a:p>
        </p:txBody>
      </p:sp>
      <p:graphicFrame>
        <p:nvGraphicFramePr>
          <p:cNvPr id="8" name="Tableau 7"/>
          <p:cNvGraphicFramePr>
            <a:graphicFrameLocks noGrp="1"/>
          </p:cNvGraphicFramePr>
          <p:nvPr>
            <p:extLst>
              <p:ext uri="{D42A27DB-BD31-4B8C-83A1-F6EECF244321}">
                <p14:modId xmlns:p14="http://schemas.microsoft.com/office/powerpoint/2010/main" val="3075058510"/>
              </p:ext>
            </p:extLst>
          </p:nvPr>
        </p:nvGraphicFramePr>
        <p:xfrm>
          <a:off x="1083246" y="4004307"/>
          <a:ext cx="7278513" cy="1930214"/>
        </p:xfrm>
        <a:graphic>
          <a:graphicData uri="http://schemas.openxmlformats.org/drawingml/2006/table">
            <a:tbl>
              <a:tblPr firstRow="1" firstCol="1" bandRow="1">
                <a:tableStyleId>{5C22544A-7EE6-4342-B048-85BDC9FD1C3A}</a:tableStyleId>
              </a:tblPr>
              <a:tblGrid>
                <a:gridCol w="4442875"/>
                <a:gridCol w="2835638"/>
              </a:tblGrid>
              <a:tr h="261402">
                <a:tc>
                  <a:txBody>
                    <a:bodyPr/>
                    <a:lstStyle/>
                    <a:p>
                      <a:pPr algn="ctr">
                        <a:spcAft>
                          <a:spcPts val="0"/>
                        </a:spcAft>
                      </a:pPr>
                      <a:r>
                        <a:rPr lang="fr-FR" sz="1000" dirty="0">
                          <a:effectLst/>
                        </a:rPr>
                        <a:t>Co-financeurs</a:t>
                      </a:r>
                      <a:endParaRPr lang="fr-FR" sz="1000" dirty="0">
                        <a:effectLst/>
                        <a:latin typeface="Times New Roman"/>
                        <a:ea typeface="Times New Roman"/>
                      </a:endParaRPr>
                    </a:p>
                  </a:txBody>
                  <a:tcPr marL="68580" marR="68580" marT="0" marB="0"/>
                </a:tc>
                <a:tc>
                  <a:txBody>
                    <a:bodyPr/>
                    <a:lstStyle/>
                    <a:p>
                      <a:pPr algn="ctr">
                        <a:spcAft>
                          <a:spcPts val="0"/>
                        </a:spcAft>
                      </a:pPr>
                      <a:r>
                        <a:rPr lang="fr-FR" sz="1000">
                          <a:effectLst/>
                        </a:rPr>
                        <a:t>Montant</a:t>
                      </a:r>
                      <a:endParaRPr lang="fr-FR" sz="1000">
                        <a:effectLst/>
                        <a:latin typeface="Times New Roman"/>
                        <a:ea typeface="Times New Roman"/>
                      </a:endParaRPr>
                    </a:p>
                  </a:txBody>
                  <a:tcPr marL="68580" marR="68580" marT="0" marB="0"/>
                </a:tc>
              </a:tr>
              <a:tr h="268980">
                <a:tc>
                  <a:txBody>
                    <a:bodyPr/>
                    <a:lstStyle/>
                    <a:p>
                      <a:pPr algn="just">
                        <a:spcAft>
                          <a:spcPts val="0"/>
                        </a:spcAft>
                      </a:pPr>
                      <a:r>
                        <a:rPr lang="fr-FR" sz="1000">
                          <a:effectLst/>
                        </a:rPr>
                        <a:t>Fonds propres du porteur de projet</a:t>
                      </a:r>
                      <a:endParaRPr lang="fr-FR" sz="1000">
                        <a:effectLst/>
                        <a:latin typeface="Times New Roman"/>
                        <a:ea typeface="Times New Roman"/>
                      </a:endParaRPr>
                    </a:p>
                  </a:txBody>
                  <a:tcPr marL="68580" marR="68580" marT="0" marB="0"/>
                </a:tc>
                <a:tc>
                  <a:txBody>
                    <a:bodyPr/>
                    <a:lstStyle/>
                    <a:p>
                      <a:pPr algn="just">
                        <a:spcAft>
                          <a:spcPts val="0"/>
                        </a:spcAft>
                      </a:pPr>
                      <a:r>
                        <a:rPr lang="fr-FR" sz="1000">
                          <a:effectLst/>
                        </a:rPr>
                        <a:t> </a:t>
                      </a:r>
                      <a:endParaRPr lang="fr-FR" sz="1000">
                        <a:effectLst/>
                        <a:latin typeface="Times New Roman"/>
                        <a:ea typeface="Times New Roman"/>
                      </a:endParaRPr>
                    </a:p>
                  </a:txBody>
                  <a:tcPr marL="68580" marR="68580" marT="0" marB="0"/>
                </a:tc>
              </a:tr>
              <a:tr h="268980">
                <a:tc>
                  <a:txBody>
                    <a:bodyPr/>
                    <a:lstStyle/>
                    <a:p>
                      <a:pPr algn="just">
                        <a:spcAft>
                          <a:spcPts val="0"/>
                        </a:spcAft>
                      </a:pPr>
                      <a:r>
                        <a:rPr lang="fr-FR" sz="1000">
                          <a:effectLst/>
                        </a:rPr>
                        <a:t>Département du Haut-Rhin</a:t>
                      </a:r>
                      <a:endParaRPr lang="fr-FR" sz="1000">
                        <a:effectLst/>
                        <a:latin typeface="Times New Roman"/>
                        <a:ea typeface="Times New Roman"/>
                      </a:endParaRPr>
                    </a:p>
                  </a:txBody>
                  <a:tcPr marL="68580" marR="68580" marT="0" marB="0"/>
                </a:tc>
                <a:tc>
                  <a:txBody>
                    <a:bodyPr/>
                    <a:lstStyle/>
                    <a:p>
                      <a:pPr algn="just">
                        <a:spcAft>
                          <a:spcPts val="0"/>
                        </a:spcAft>
                      </a:pPr>
                      <a:r>
                        <a:rPr lang="fr-FR" sz="1000">
                          <a:effectLst/>
                        </a:rPr>
                        <a:t> </a:t>
                      </a:r>
                      <a:endParaRPr lang="fr-FR" sz="1000">
                        <a:effectLst/>
                        <a:latin typeface="Times New Roman"/>
                        <a:ea typeface="Times New Roman"/>
                      </a:endParaRPr>
                    </a:p>
                  </a:txBody>
                  <a:tcPr marL="68580" marR="68580" marT="0" marB="0"/>
                </a:tc>
              </a:tr>
              <a:tr h="268980">
                <a:tc>
                  <a:txBody>
                    <a:bodyPr/>
                    <a:lstStyle/>
                    <a:p>
                      <a:pPr algn="just">
                        <a:spcAft>
                          <a:spcPts val="0"/>
                        </a:spcAft>
                      </a:pPr>
                      <a:r>
                        <a:rPr lang="fr-FR" sz="1000">
                          <a:effectLst/>
                        </a:rPr>
                        <a:t>Autres (préciser) :</a:t>
                      </a:r>
                      <a:endParaRPr lang="fr-FR" sz="1000">
                        <a:effectLst/>
                        <a:latin typeface="Times New Roman"/>
                        <a:ea typeface="Times New Roman"/>
                      </a:endParaRPr>
                    </a:p>
                  </a:txBody>
                  <a:tcPr marL="68580" marR="68580" marT="0" marB="0"/>
                </a:tc>
                <a:tc>
                  <a:txBody>
                    <a:bodyPr/>
                    <a:lstStyle/>
                    <a:p>
                      <a:pPr algn="just">
                        <a:spcAft>
                          <a:spcPts val="0"/>
                        </a:spcAft>
                      </a:pPr>
                      <a:r>
                        <a:rPr lang="fr-FR" sz="1000">
                          <a:effectLst/>
                        </a:rPr>
                        <a:t> </a:t>
                      </a:r>
                      <a:endParaRPr lang="fr-FR" sz="1000">
                        <a:effectLst/>
                        <a:latin typeface="Times New Roman"/>
                        <a:ea typeface="Times New Roman"/>
                      </a:endParaRPr>
                    </a:p>
                  </a:txBody>
                  <a:tcPr marL="68580" marR="68580" marT="0" marB="0"/>
                </a:tc>
              </a:tr>
              <a:tr h="268980">
                <a:tc>
                  <a:txBody>
                    <a:bodyPr/>
                    <a:lstStyle/>
                    <a:p>
                      <a:pPr algn="just">
                        <a:spcAft>
                          <a:spcPts val="0"/>
                        </a:spcAft>
                      </a:pPr>
                      <a:r>
                        <a:rPr lang="fr-FR" sz="1000">
                          <a:effectLst/>
                        </a:rPr>
                        <a:t> </a:t>
                      </a:r>
                      <a:endParaRPr lang="fr-FR" sz="1000">
                        <a:effectLst/>
                        <a:latin typeface="Times New Roman"/>
                        <a:ea typeface="Times New Roman"/>
                      </a:endParaRPr>
                    </a:p>
                  </a:txBody>
                  <a:tcPr marL="68580" marR="68580" marT="0" marB="0"/>
                </a:tc>
                <a:tc>
                  <a:txBody>
                    <a:bodyPr/>
                    <a:lstStyle/>
                    <a:p>
                      <a:pPr algn="just">
                        <a:spcAft>
                          <a:spcPts val="0"/>
                        </a:spcAft>
                      </a:pPr>
                      <a:r>
                        <a:rPr lang="fr-FR" sz="1000" dirty="0">
                          <a:effectLst/>
                        </a:rPr>
                        <a:t> </a:t>
                      </a:r>
                      <a:endParaRPr lang="fr-FR" sz="1000" dirty="0">
                        <a:effectLst/>
                        <a:latin typeface="Times New Roman"/>
                        <a:ea typeface="Times New Roman"/>
                      </a:endParaRPr>
                    </a:p>
                  </a:txBody>
                  <a:tcPr marL="68580" marR="68580" marT="0" marB="0"/>
                </a:tc>
              </a:tr>
              <a:tr h="268980">
                <a:tc>
                  <a:txBody>
                    <a:bodyPr/>
                    <a:lstStyle/>
                    <a:p>
                      <a:pPr algn="just">
                        <a:spcAft>
                          <a:spcPts val="0"/>
                        </a:spcAft>
                      </a:pPr>
                      <a:r>
                        <a:rPr lang="fr-FR" sz="1000">
                          <a:effectLst/>
                        </a:rPr>
                        <a:t> </a:t>
                      </a:r>
                      <a:endParaRPr lang="fr-FR" sz="1000">
                        <a:effectLst/>
                        <a:latin typeface="Times New Roman"/>
                        <a:ea typeface="Times New Roman"/>
                      </a:endParaRPr>
                    </a:p>
                  </a:txBody>
                  <a:tcPr marL="68580" marR="68580" marT="0" marB="0"/>
                </a:tc>
                <a:tc>
                  <a:txBody>
                    <a:bodyPr/>
                    <a:lstStyle/>
                    <a:p>
                      <a:pPr algn="just">
                        <a:spcAft>
                          <a:spcPts val="0"/>
                        </a:spcAft>
                      </a:pPr>
                      <a:r>
                        <a:rPr lang="fr-FR" sz="1000">
                          <a:effectLst/>
                        </a:rPr>
                        <a:t> </a:t>
                      </a:r>
                      <a:endParaRPr lang="fr-FR" sz="1000">
                        <a:effectLst/>
                        <a:latin typeface="Times New Roman"/>
                        <a:ea typeface="Times New Roman"/>
                      </a:endParaRPr>
                    </a:p>
                  </a:txBody>
                  <a:tcPr marL="68580" marR="68580" marT="0" marB="0"/>
                </a:tc>
              </a:tr>
              <a:tr h="323912">
                <a:tc>
                  <a:txBody>
                    <a:bodyPr/>
                    <a:lstStyle/>
                    <a:p>
                      <a:pPr algn="r">
                        <a:spcAft>
                          <a:spcPts val="0"/>
                        </a:spcAft>
                      </a:pPr>
                      <a:r>
                        <a:rPr lang="fr-FR" sz="1000" dirty="0">
                          <a:effectLst/>
                        </a:rPr>
                        <a:t>TOTAL (=coût estimatif du projet)</a:t>
                      </a:r>
                      <a:endParaRPr lang="fr-FR" sz="1000" dirty="0">
                        <a:effectLst/>
                        <a:latin typeface="Times New Roman"/>
                        <a:ea typeface="Times New Roman"/>
                      </a:endParaRPr>
                    </a:p>
                  </a:txBody>
                  <a:tcPr marL="68580" marR="68580" marT="0" marB="0"/>
                </a:tc>
                <a:tc>
                  <a:txBody>
                    <a:bodyPr/>
                    <a:lstStyle/>
                    <a:p>
                      <a:pPr algn="ctr">
                        <a:spcAft>
                          <a:spcPts val="0"/>
                        </a:spcAft>
                      </a:pPr>
                      <a:r>
                        <a:rPr lang="fr-FR" sz="1000" dirty="0" smtClean="0">
                          <a:effectLst/>
                        </a:rPr>
                        <a:t>12 000</a:t>
                      </a:r>
                      <a:r>
                        <a:rPr lang="fr-FR" sz="1000" dirty="0">
                          <a:effectLst/>
                        </a:rPr>
                        <a:t>€</a:t>
                      </a:r>
                      <a:endParaRPr lang="fr-FR" sz="1000" dirty="0">
                        <a:effectLst/>
                        <a:latin typeface="Times New Roman"/>
                        <a:ea typeface="Times New Roman"/>
                      </a:endParaRPr>
                    </a:p>
                  </a:txBody>
                  <a:tcPr marL="68580" marR="68580" marT="0" marB="0"/>
                </a:tc>
              </a:tr>
            </a:tbl>
          </a:graphicData>
        </a:graphic>
      </p:graphicFrame>
      <p:pic>
        <p:nvPicPr>
          <p:cNvPr id="9" name="Image 8"/>
          <p:cNvPicPr/>
          <p:nvPr/>
        </p:nvPicPr>
        <p:blipFill>
          <a:blip r:embed="rId2" cstate="print">
            <a:extLst>
              <a:ext uri="{28A0092B-C50C-407E-A947-70E740481C1C}">
                <a14:useLocalDpi xmlns:a14="http://schemas.microsoft.com/office/drawing/2010/main" val="0"/>
              </a:ext>
            </a:extLst>
          </a:blip>
          <a:stretch>
            <a:fillRect/>
          </a:stretch>
        </p:blipFill>
        <p:spPr>
          <a:xfrm>
            <a:off x="6228184" y="5963285"/>
            <a:ext cx="2790190" cy="894715"/>
          </a:xfrm>
          <a:prstGeom prst="rect">
            <a:avLst/>
          </a:prstGeom>
        </p:spPr>
      </p:pic>
      <p:pic>
        <p:nvPicPr>
          <p:cNvPr id="10" name="Image 9" descr="Copie de Logo ST DE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963284"/>
            <a:ext cx="1428750" cy="866775"/>
          </a:xfrm>
          <a:prstGeom prst="rect">
            <a:avLst/>
          </a:prstGeom>
          <a:noFill/>
          <a:ln>
            <a:noFill/>
          </a:ln>
        </p:spPr>
      </p:pic>
      <p:sp>
        <p:nvSpPr>
          <p:cNvPr id="11" name="ZoneTexte 10"/>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2" name="Picture 3" descr="C:\Users\Guy\Documents\01 GUY CVM 06 07 2021\LOGO CVM COULEUR -  JPEG - RVB 72 P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re 1"/>
          <p:cNvSpPr txBox="1">
            <a:spLocks/>
          </p:cNvSpPr>
          <p:nvPr/>
        </p:nvSpPr>
        <p:spPr>
          <a:xfrm>
            <a:off x="1907704" y="116632"/>
            <a:ext cx="6048672" cy="945472"/>
          </a:xfrm>
          <a:prstGeom prst="rect">
            <a:avLst/>
          </a:prstGeom>
          <a:ln w="952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smtClean="0"/>
              <a:t>PROJET d’Installation d’un module sanitaire préfabriqué </a:t>
            </a:r>
            <a:br>
              <a:rPr lang="fr-FR" sz="1600" b="1" smtClean="0"/>
            </a:br>
            <a:r>
              <a:rPr lang="fr-FR" sz="1600" b="1" smtClean="0"/>
              <a:t>Femme &amp; Homme au NEUWEIHER</a:t>
            </a:r>
            <a:endParaRPr lang="fr-FR" sz="1600" b="1" dirty="0"/>
          </a:p>
        </p:txBody>
      </p:sp>
    </p:spTree>
    <p:extLst>
      <p:ext uri="{BB962C8B-B14F-4D97-AF65-F5344CB8AC3E}">
        <p14:creationId xmlns:p14="http://schemas.microsoft.com/office/powerpoint/2010/main" val="343696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028462"/>
            <a:ext cx="8291264" cy="5829538"/>
          </a:xfrm>
        </p:spPr>
        <p:txBody>
          <a:bodyPr>
            <a:normAutofit fontScale="92500" lnSpcReduction="20000"/>
          </a:bodyPr>
          <a:lstStyle/>
          <a:p>
            <a:pPr marL="0" indent="0" algn="ctr">
              <a:buNone/>
            </a:pPr>
            <a:r>
              <a:rPr lang="fr-FR" sz="1600" b="1" dirty="0"/>
              <a:t>DEMANDE DE </a:t>
            </a:r>
            <a:r>
              <a:rPr lang="fr-FR" sz="1600" b="1" dirty="0" smtClean="0"/>
              <a:t>SUBVENTION</a:t>
            </a:r>
            <a:r>
              <a:rPr lang="fr-FR" sz="1600" dirty="0"/>
              <a:t> </a:t>
            </a:r>
            <a:r>
              <a:rPr lang="fr-FR" sz="1600" b="1" dirty="0" smtClean="0"/>
              <a:t>FONDS </a:t>
            </a:r>
            <a:r>
              <a:rPr lang="fr-FR" sz="1600" b="1" dirty="0"/>
              <a:t>DE SOLIDARITE </a:t>
            </a:r>
            <a:r>
              <a:rPr lang="fr-FR" sz="1600" b="1" dirty="0" smtClean="0"/>
              <a:t>TERRITORIALE</a:t>
            </a:r>
            <a:r>
              <a:rPr lang="fr-FR" sz="1600" b="1" dirty="0"/>
              <a:t> </a:t>
            </a:r>
            <a:endParaRPr lang="fr-FR" sz="1600" b="1" dirty="0" smtClean="0"/>
          </a:p>
          <a:p>
            <a:pPr marL="0" indent="0" algn="r">
              <a:buNone/>
            </a:pPr>
            <a:r>
              <a:rPr lang="fr-FR" sz="1600" dirty="0" smtClean="0"/>
              <a:t>Formulaire </a:t>
            </a:r>
            <a:r>
              <a:rPr lang="fr-FR" sz="1600" dirty="0"/>
              <a:t>de demande de subvention FST 2021		</a:t>
            </a:r>
            <a:r>
              <a:rPr lang="fr-FR" sz="1600" dirty="0" smtClean="0"/>
              <a:t>1/2 </a:t>
            </a:r>
            <a:endParaRPr lang="fr-FR" sz="1600" i="1" dirty="0" smtClean="0"/>
          </a:p>
          <a:p>
            <a:pPr marL="0" indent="0">
              <a:buNone/>
            </a:pPr>
            <a:r>
              <a:rPr lang="fr-FR" sz="1700" b="1" dirty="0"/>
              <a:t> </a:t>
            </a:r>
            <a:r>
              <a:rPr lang="fr-FR" sz="1700" b="1" dirty="0" smtClean="0"/>
              <a:t>       Pièces </a:t>
            </a:r>
            <a:r>
              <a:rPr lang="fr-FR" sz="1700" b="1" dirty="0"/>
              <a:t>à joindre pour les associations :</a:t>
            </a:r>
            <a:endParaRPr lang="fr-FR" sz="1700" dirty="0"/>
          </a:p>
          <a:p>
            <a:pPr lvl="0"/>
            <a:r>
              <a:rPr lang="fr-FR" sz="1700" b="1" dirty="0"/>
              <a:t>Relevé d’identité bancaire (</a:t>
            </a:r>
            <a:r>
              <a:rPr lang="fr-FR" sz="1700" b="1" dirty="0" err="1"/>
              <a:t>RiB</a:t>
            </a:r>
            <a:r>
              <a:rPr lang="fr-FR" sz="1700" b="1" dirty="0"/>
              <a:t>),</a:t>
            </a:r>
            <a:endParaRPr lang="fr-FR" sz="1700" dirty="0"/>
          </a:p>
          <a:p>
            <a:pPr lvl="0"/>
            <a:r>
              <a:rPr lang="fr-FR" sz="1700" b="1" dirty="0"/>
              <a:t>statuts enregistrés au tribunal.</a:t>
            </a:r>
            <a:endParaRPr lang="fr-FR" sz="1700" dirty="0"/>
          </a:p>
          <a:p>
            <a:r>
              <a:rPr lang="fr-FR" sz="1700" dirty="0"/>
              <a:t>Toutes pièces complémentaires que vous jugerez utiles (plans,…) pourront être jointes à la présente demande, étant précisé que lorsque vous en disposez, la production d’un devis est encouragée</a:t>
            </a:r>
            <a:r>
              <a:rPr lang="fr-FR" sz="1700" dirty="0" smtClean="0"/>
              <a:t>.</a:t>
            </a:r>
            <a:endParaRPr lang="fr-FR" sz="1700" dirty="0"/>
          </a:p>
          <a:p>
            <a:r>
              <a:rPr lang="fr-FR" sz="1700" dirty="0"/>
              <a:t>Par ailleurs, en cas de nécessité, le Département se réserve le droit de solliciter des pièces complémentaires pour permettre une bonne instruction de votre demande (contenu, éligibilité du projet</a:t>
            </a:r>
            <a:r>
              <a:rPr lang="fr-FR" sz="1700" dirty="0" smtClean="0"/>
              <a:t>,…).</a:t>
            </a:r>
          </a:p>
          <a:p>
            <a:pPr marL="0" indent="0">
              <a:buNone/>
            </a:pPr>
            <a:r>
              <a:rPr lang="fr-FR" sz="1700" dirty="0" smtClean="0"/>
              <a:t>        J’atteste </a:t>
            </a:r>
            <a:r>
              <a:rPr lang="fr-FR" sz="1700" dirty="0"/>
              <a:t>sur l’honneur :</a:t>
            </a:r>
          </a:p>
          <a:p>
            <a:pPr lvl="0"/>
            <a:r>
              <a:rPr lang="fr-FR" sz="1700" dirty="0"/>
              <a:t>de l’exactitude des renseignements fournis,</a:t>
            </a:r>
          </a:p>
          <a:p>
            <a:pPr lvl="0"/>
            <a:r>
              <a:rPr lang="fr-FR" sz="1700" dirty="0"/>
              <a:t>bénéficier, en tant que de besoin, de l’autorisation de l’organe délibérant ou de l’organe décisionnel du porteur de projet pour mener ce dernier et déposer la présente demande de subvention,</a:t>
            </a:r>
          </a:p>
          <a:p>
            <a:pPr lvl="0"/>
            <a:r>
              <a:rPr lang="fr-FR" sz="1700" dirty="0"/>
              <a:t>que le projet concerné n’a pas encore reçu de commencement d’exécution à la date de la présente demande,</a:t>
            </a:r>
          </a:p>
          <a:p>
            <a:pPr lvl="0"/>
            <a:r>
              <a:rPr lang="fr-FR" sz="1700" dirty="0"/>
              <a:t>ne pas avoir déposé de demande de subvention au titre d’un autre dispositif départemental pour le même projet et ne pas avoir déjà obtenu une subvention départementale au titre de ce </a:t>
            </a:r>
            <a:r>
              <a:rPr lang="fr-FR" sz="1700" dirty="0" smtClean="0"/>
              <a:t>projet.</a:t>
            </a:r>
          </a:p>
          <a:p>
            <a:pPr marL="0" indent="0">
              <a:buNone/>
            </a:pPr>
            <a:r>
              <a:rPr lang="fr-FR" sz="1700" dirty="0"/>
              <a:t> </a:t>
            </a:r>
          </a:p>
          <a:p>
            <a:pPr marL="0" indent="0">
              <a:buNone/>
            </a:pPr>
            <a:r>
              <a:rPr lang="fr-FR" sz="1700" dirty="0" smtClean="0"/>
              <a:t>        		A  MASEVAUX  le14 novembre 2021</a:t>
            </a:r>
            <a:endParaRPr lang="fr-FR" sz="1700" dirty="0"/>
          </a:p>
          <a:p>
            <a:pPr marL="0" indent="0">
              <a:buNone/>
            </a:pPr>
            <a:r>
              <a:rPr lang="fr-FR" sz="1700" dirty="0" smtClean="0"/>
              <a:t>       		le </a:t>
            </a:r>
            <a:r>
              <a:rPr lang="fr-FR" sz="1700" dirty="0"/>
              <a:t>Porte parole :la Direction collégiale.</a:t>
            </a:r>
          </a:p>
          <a:p>
            <a:endParaRPr lang="fr-FR" sz="1600" dirty="0"/>
          </a:p>
          <a:p>
            <a:endParaRPr lang="fr-FR" sz="1600" dirty="0"/>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6241250" y="5805264"/>
            <a:ext cx="2790190" cy="894715"/>
          </a:xfrm>
          <a:prstGeom prst="rect">
            <a:avLst/>
          </a:prstGeom>
        </p:spPr>
      </p:pic>
      <p:pic>
        <p:nvPicPr>
          <p:cNvPr id="9" name="Image 8" descr="Copie de Logo ST DE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805264"/>
            <a:ext cx="1428750" cy="866775"/>
          </a:xfrm>
          <a:prstGeom prst="rect">
            <a:avLst/>
          </a:prstGeom>
          <a:noFill/>
          <a:ln>
            <a:noFill/>
          </a:ln>
        </p:spPr>
      </p:pic>
      <p:sp>
        <p:nvSpPr>
          <p:cNvPr id="10" name="ZoneTexte 9"/>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2" name="Picture 3" descr="C:\Users\Guy\Documents\01 GUY CVM 06 07 2021\LOGO CVM COULEUR -  JPEG - RVB 72 P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re 1"/>
          <p:cNvSpPr txBox="1">
            <a:spLocks/>
          </p:cNvSpPr>
          <p:nvPr/>
        </p:nvSpPr>
        <p:spPr>
          <a:xfrm>
            <a:off x="1907704" y="116632"/>
            <a:ext cx="6048672" cy="945472"/>
          </a:xfrm>
          <a:prstGeom prst="rect">
            <a:avLst/>
          </a:prstGeom>
          <a:ln w="9525">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smtClean="0"/>
              <a:t>PROJET d’Installation d’un module sanitaire préfabriqué </a:t>
            </a:r>
            <a:br>
              <a:rPr lang="fr-FR" sz="1600" b="1" smtClean="0"/>
            </a:br>
            <a:r>
              <a:rPr lang="fr-FR" sz="1600" b="1" smtClean="0"/>
              <a:t>Femme &amp; Homme au NEUWEIHER</a:t>
            </a:r>
            <a:endParaRPr lang="fr-FR" sz="1600" b="1" dirty="0"/>
          </a:p>
        </p:txBody>
      </p:sp>
    </p:spTree>
    <p:extLst>
      <p:ext uri="{BB962C8B-B14F-4D97-AF65-F5344CB8AC3E}">
        <p14:creationId xmlns:p14="http://schemas.microsoft.com/office/powerpoint/2010/main" val="357712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uy\Documents\GUY CVM 06 04 2021\CVM directoire 12 2019\Neuweiher\Projet chalet hors sac\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38" y="58648"/>
            <a:ext cx="1990537" cy="12964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uy\Documents\GUY CVM 06 04 2021\CVM directoire 12 2019\Neuweiher\Projet chalet hors sac\presentation projet\LOGO\04-Communauteì-de-communes-1-300x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1" y="41009"/>
            <a:ext cx="1780695" cy="1434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uy\Documents\GUY CVM 06 04 2021\CVM directoire 12 2019\Neuweiher\Projet chalet hors sac\presentation projet\LOGO\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2" y="1832375"/>
            <a:ext cx="1800200" cy="14735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uy\Documents\GUY CVM 06 04 2021\CVM directoire 12 2019\Neuweiher\Projet chalet hors sac\presentation projet\LOGO\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300" y="54783"/>
            <a:ext cx="2160778" cy="12964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Guy\Documents\GUY CVM 06 04 2021\CVM directoire 12 2019\Neuweiher\Projet chalet hors sac\presentation projet\LOGO\115px-Blason_de_la_ville_d_Oberbruck__68_-svg09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4973" y="307777"/>
            <a:ext cx="10953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uy\Documents\GUY CVM 06 04 2021\CVM directoire 12 2019\Neuweiher\Projet chalet hors sac\presentation projet\LOGO\th (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913" y="5549331"/>
            <a:ext cx="2790190" cy="102090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Guy\Documents\GUY CVM 06 04 2021\CVM directoire 12 2019\Neuweiher\Projet chalet hors sac\presentation projet\LOGO\th (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23201" y="1800382"/>
            <a:ext cx="1328178" cy="253223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p:cNvPicPr/>
          <p:nvPr/>
        </p:nvPicPr>
        <p:blipFill>
          <a:blip r:embed="rId9">
            <a:extLst>
              <a:ext uri="{28A0092B-C50C-407E-A947-70E740481C1C}">
                <a14:useLocalDpi xmlns:a14="http://schemas.microsoft.com/office/drawing/2010/main" val="0"/>
              </a:ext>
            </a:extLst>
          </a:blip>
          <a:srcRect/>
          <a:stretch>
            <a:fillRect/>
          </a:stretch>
        </p:blipFill>
        <p:spPr bwMode="auto">
          <a:xfrm>
            <a:off x="5076055" y="5669251"/>
            <a:ext cx="792088" cy="864096"/>
          </a:xfrm>
          <a:prstGeom prst="rect">
            <a:avLst/>
          </a:prstGeom>
          <a:noFill/>
          <a:ln>
            <a:noFill/>
          </a:ln>
        </p:spPr>
      </p:pic>
      <p:pic>
        <p:nvPicPr>
          <p:cNvPr id="21" name="Image 20"/>
          <p:cNvPicPr/>
          <p:nvPr/>
        </p:nvPicPr>
        <p:blipFill>
          <a:blip r:embed="rId10">
            <a:extLst>
              <a:ext uri="{28A0092B-C50C-407E-A947-70E740481C1C}">
                <a14:useLocalDpi xmlns:a14="http://schemas.microsoft.com/office/drawing/2010/main" val="0"/>
              </a:ext>
            </a:extLst>
          </a:blip>
          <a:srcRect/>
          <a:stretch>
            <a:fillRect/>
          </a:stretch>
        </p:blipFill>
        <p:spPr bwMode="auto">
          <a:xfrm>
            <a:off x="6247479" y="5642791"/>
            <a:ext cx="993886" cy="876880"/>
          </a:xfrm>
          <a:prstGeom prst="rect">
            <a:avLst/>
          </a:prstGeom>
          <a:noFill/>
          <a:ln>
            <a:noFill/>
          </a:ln>
        </p:spPr>
      </p:pic>
      <p:pic>
        <p:nvPicPr>
          <p:cNvPr id="1036" name="Picture 12" descr="C:\Users\Guy\Documents\GUY CVM 06 04 2021\CVM directoire 12 2019\Neuweiher\Projet chalet hors sac\presentation projet\LOGO\th (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5398" y="4578372"/>
            <a:ext cx="1335981" cy="194191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Guy\Documents\GUY CVM 06 04 2021\CVM directoire 12 2019\Neuweiher\Projet chalet hors sac\presentation projet\LOGO\th (6).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1462" y="1449563"/>
            <a:ext cx="2920444" cy="192847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Guy\Documents\GUY CVM 06 04 2021\CVM directoire 12 2019\Neuweiher\Projet chalet hors sac\presentation projet\LOGO\th (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56062" y="3378043"/>
            <a:ext cx="3567139" cy="195718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076055" y="1438731"/>
            <a:ext cx="2425459" cy="2492990"/>
          </a:xfrm>
          <a:prstGeom prst="rect">
            <a:avLst/>
          </a:prstGeom>
          <a:noFill/>
        </p:spPr>
        <p:txBody>
          <a:bodyPr wrap="square" rtlCol="0">
            <a:spAutoFit/>
          </a:bodyPr>
          <a:lstStyle/>
          <a:p>
            <a:r>
              <a:rPr lang="fr-FR" sz="2000" b="1" dirty="0">
                <a:latin typeface="Arial Narrow" pitchFamily="34" charset="0"/>
              </a:rPr>
              <a:t>LE CVM vous remercie de votre attention et vous souhaite de belles </a:t>
            </a:r>
            <a:r>
              <a:rPr lang="fr-FR" sz="2000" b="1" dirty="0" smtClean="0">
                <a:latin typeface="Arial Narrow" pitchFamily="34" charset="0"/>
              </a:rPr>
              <a:t>randonnées </a:t>
            </a:r>
            <a:r>
              <a:rPr lang="fr-FR" sz="2000" b="1" dirty="0">
                <a:latin typeface="Arial Narrow" pitchFamily="34" charset="0"/>
              </a:rPr>
              <a:t>dans notre superbe vallée </a:t>
            </a:r>
            <a:r>
              <a:rPr lang="fr-FR" sz="2000" dirty="0"/>
              <a:t>. </a:t>
            </a:r>
          </a:p>
          <a:p>
            <a:endParaRPr lang="fr-FR" dirty="0"/>
          </a:p>
          <a:p>
            <a:endParaRPr lang="fr-FR" dirty="0"/>
          </a:p>
        </p:txBody>
      </p:sp>
      <p:pic>
        <p:nvPicPr>
          <p:cNvPr id="18" name="Image 17" descr="Copie de Logo ST DEF"/>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62" y="3560989"/>
            <a:ext cx="1428750" cy="866775"/>
          </a:xfrm>
          <a:prstGeom prst="rect">
            <a:avLst/>
          </a:prstGeom>
          <a:noFill/>
          <a:ln>
            <a:noFill/>
          </a:ln>
        </p:spPr>
      </p:pic>
      <p:pic>
        <p:nvPicPr>
          <p:cNvPr id="22" name="Image 21"/>
          <p:cNvPicPr/>
          <p:nvPr/>
        </p:nvPicPr>
        <p:blipFill>
          <a:blip r:embed="rId15" cstate="print">
            <a:extLst>
              <a:ext uri="{28A0092B-C50C-407E-A947-70E740481C1C}">
                <a14:useLocalDpi xmlns:a14="http://schemas.microsoft.com/office/drawing/2010/main" val="0"/>
              </a:ext>
            </a:extLst>
          </a:blip>
          <a:stretch>
            <a:fillRect/>
          </a:stretch>
        </p:blipFill>
        <p:spPr>
          <a:xfrm>
            <a:off x="256913" y="4609932"/>
            <a:ext cx="2790190" cy="894715"/>
          </a:xfrm>
          <a:prstGeom prst="rect">
            <a:avLst/>
          </a:prstGeom>
        </p:spPr>
      </p:pic>
      <p:sp>
        <p:nvSpPr>
          <p:cNvPr id="23" name="ZoneTexte 22"/>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sp>
        <p:nvSpPr>
          <p:cNvPr id="2" name="ZoneTexte 1"/>
          <p:cNvSpPr txBox="1"/>
          <p:nvPr/>
        </p:nvSpPr>
        <p:spPr>
          <a:xfrm>
            <a:off x="1821957" y="3378043"/>
            <a:ext cx="2326302" cy="1200329"/>
          </a:xfrm>
          <a:prstGeom prst="rect">
            <a:avLst/>
          </a:prstGeom>
          <a:noFill/>
        </p:spPr>
        <p:txBody>
          <a:bodyPr wrap="square" rtlCol="0">
            <a:spAutoFit/>
          </a:bodyPr>
          <a:lstStyle/>
          <a:p>
            <a:r>
              <a:rPr lang="fr-FR" b="1" dirty="0">
                <a:latin typeface="Arial Narrow" pitchFamily="34" charset="0"/>
              </a:rPr>
              <a:t>Dossier de demande de subvention . Fonds de SOLIDARITE TERRITORIALE.</a:t>
            </a:r>
            <a:endParaRPr lang="fr-FR" dirty="0">
              <a:latin typeface="Arial Narrow" pitchFamily="34" charset="0"/>
            </a:endParaRPr>
          </a:p>
        </p:txBody>
      </p:sp>
      <p:sp>
        <p:nvSpPr>
          <p:cNvPr id="24" name="ZoneTexte 23"/>
          <p:cNvSpPr txBox="1"/>
          <p:nvPr/>
        </p:nvSpPr>
        <p:spPr>
          <a:xfrm>
            <a:off x="7854973" y="0"/>
            <a:ext cx="1107996" cy="307777"/>
          </a:xfrm>
          <a:prstGeom prst="rect">
            <a:avLst/>
          </a:prstGeom>
          <a:noFill/>
        </p:spPr>
        <p:txBody>
          <a:bodyPr wrap="none" rtlCol="0">
            <a:spAutoFit/>
          </a:bodyPr>
          <a:lstStyle/>
          <a:p>
            <a:r>
              <a:rPr lang="fr-FR" sz="1400" b="1" dirty="0" smtClean="0"/>
              <a:t>OBERBRUCK</a:t>
            </a:r>
            <a:endParaRPr lang="fr-FR" sz="1400" b="1" dirty="0"/>
          </a:p>
        </p:txBody>
      </p:sp>
      <p:pic>
        <p:nvPicPr>
          <p:cNvPr id="27" name="Picture 3" descr="C:\Users\Guy\Documents\01 GUY CVM 06 07 2021\LOGO CVM COULEUR -  JPEG - RVB 72 PPP.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01684" y="5608495"/>
            <a:ext cx="1584176" cy="94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49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3"/>
          <p:cNvSpPr>
            <a:spLocks noGrp="1"/>
          </p:cNvSpPr>
          <p:nvPr>
            <p:ph idx="1"/>
          </p:nvPr>
        </p:nvSpPr>
        <p:spPr>
          <a:xfrm>
            <a:off x="6896" y="5733255"/>
            <a:ext cx="9137104" cy="800092"/>
          </a:xfrm>
        </p:spPr>
        <p:txBody>
          <a:bodyPr>
            <a:normAutofit lnSpcReduction="10000"/>
          </a:bodyPr>
          <a:lstStyle/>
          <a:p>
            <a:pPr marL="0" indent="0">
              <a:buNone/>
            </a:pPr>
            <a:r>
              <a:rPr lang="fr-FR" sz="1600" dirty="0"/>
              <a:t>Il suffit que quelques membres d’une communauté n’aient pas de toilettes pour que la santé de tous soit menacée. Faute d’assainissement, les sources d’eau potable, les rivières et les cultures vivrières sont </a:t>
            </a:r>
            <a:r>
              <a:rPr lang="fr-FR" sz="1600" dirty="0" smtClean="0"/>
              <a:t>contaminées.</a:t>
            </a:r>
            <a:endParaRPr lang="fr-FR" sz="1600" dirty="0"/>
          </a:p>
        </p:txBody>
      </p:sp>
      <p:pic>
        <p:nvPicPr>
          <p:cNvPr id="3074" name="Picture 2" descr="C:\Users\Guy\Documents\01 GUY CVM 06 07 2021\CVM directoire 12 2019\Neuweiher\projet toilettes\toilet_day_202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2" y="2204864"/>
            <a:ext cx="9144000" cy="33866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98512" y="1457342"/>
            <a:ext cx="5184576" cy="369332"/>
          </a:xfrm>
          <a:prstGeom prst="rect">
            <a:avLst/>
          </a:prstGeom>
        </p:spPr>
        <p:txBody>
          <a:bodyPr wrap="square">
            <a:spAutoFit/>
          </a:bodyPr>
          <a:lstStyle/>
          <a:p>
            <a:r>
              <a:rPr lang="fr-FR" b="1" dirty="0" smtClean="0"/>
              <a:t>Journée </a:t>
            </a:r>
            <a:r>
              <a:rPr lang="fr-FR" b="1" dirty="0"/>
              <a:t>mondiale des </a:t>
            </a:r>
            <a:r>
              <a:rPr lang="fr-FR" b="1" dirty="0" smtClean="0"/>
              <a:t>toilettes</a:t>
            </a:r>
            <a:r>
              <a:rPr lang="fr-FR" dirty="0" smtClean="0"/>
              <a:t> </a:t>
            </a:r>
            <a:r>
              <a:rPr lang="fr-FR" b="1" dirty="0" smtClean="0"/>
              <a:t>19 novembre 2021.</a:t>
            </a:r>
            <a:endParaRPr lang="fr-FR" dirty="0"/>
          </a:p>
        </p:txBody>
      </p:sp>
      <p:pic>
        <p:nvPicPr>
          <p:cNvPr id="3075" name="Picture 3" descr="C:\Users\Guy\Documents\01 GUY CVM 06 07 2021\CVM directoire 12 2019\Neuweiher\projet toilettes\Flag-United-Nations-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1196752"/>
            <a:ext cx="1584176" cy="89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0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3786" y="2276872"/>
            <a:ext cx="8642710" cy="4247317"/>
          </a:xfrm>
          <a:prstGeom prst="rect">
            <a:avLst/>
          </a:prstGeom>
        </p:spPr>
        <p:txBody>
          <a:bodyPr wrap="square">
            <a:spAutoFit/>
          </a:bodyPr>
          <a:lstStyle/>
          <a:p>
            <a:r>
              <a:rPr lang="fr-FR" b="1" dirty="0"/>
              <a:t>La valeur des </a:t>
            </a:r>
            <a:r>
              <a:rPr lang="fr-FR" b="1" dirty="0" smtClean="0"/>
              <a:t>toilettes</a:t>
            </a:r>
          </a:p>
          <a:p>
            <a:endParaRPr lang="fr-FR" b="1" dirty="0"/>
          </a:p>
          <a:p>
            <a:r>
              <a:rPr lang="fr-FR" dirty="0"/>
              <a:t>Cette </a:t>
            </a:r>
            <a:r>
              <a:rPr lang="fr-FR" dirty="0" smtClean="0"/>
              <a:t>année, </a:t>
            </a:r>
            <a:r>
              <a:rPr lang="fr-FR" dirty="0"/>
              <a:t>la campagne pour les Journée des toilettes commence par cette affirmation : « Qui se soucie des toilettes ?  </a:t>
            </a:r>
            <a:r>
              <a:rPr lang="fr-FR" dirty="0" smtClean="0"/>
              <a:t>3,6 </a:t>
            </a:r>
            <a:r>
              <a:rPr lang="fr-FR" dirty="0"/>
              <a:t>milliards de personnes parce qu’elles ne disposent pas d’installations convenables. </a:t>
            </a:r>
            <a:r>
              <a:rPr lang="fr-FR" dirty="0" smtClean="0"/>
              <a:t>»</a:t>
            </a:r>
          </a:p>
          <a:p>
            <a:endParaRPr lang="fr-FR" dirty="0"/>
          </a:p>
          <a:p>
            <a:r>
              <a:rPr lang="fr-FR" dirty="0"/>
              <a:t>L’édition 2021 de la journée porte sur la valeur des toilettes et attire l’attention sur le fait que les toilettes – et les systèmes d’assainissement auxiliaires – souffrent d’un sous-financement, d’une piètre gestion et d’un désintérêt dans de nombreuses régions du monde. Les conséquences sont dévastatrices pour la santé, l’économie et l’environnement, notamment au sein des populations les plus pauvres et les plus marginalisées.</a:t>
            </a:r>
          </a:p>
          <a:p>
            <a:r>
              <a:rPr lang="fr-FR" dirty="0"/>
              <a:t>Cependant, investir dans l'assainissement est essentiel.  Chaque </a:t>
            </a:r>
            <a:r>
              <a:rPr lang="fr-FR" dirty="0" smtClean="0"/>
              <a:t>Euro </a:t>
            </a:r>
            <a:r>
              <a:rPr lang="fr-FR" dirty="0"/>
              <a:t>investi dans des services sanitaires élémentaires rapporte jusqu’à cinq </a:t>
            </a:r>
            <a:r>
              <a:rPr lang="fr-FR" dirty="0" smtClean="0"/>
              <a:t>Euros, </a:t>
            </a:r>
            <a:r>
              <a:rPr lang="fr-FR" dirty="0"/>
              <a:t>grâce au recul des maladies et aux gains de productivité, en plus de créer des emplois tout au long de la chaîne de services. </a:t>
            </a:r>
          </a:p>
        </p:txBody>
      </p:sp>
      <p:pic>
        <p:nvPicPr>
          <p:cNvPr id="10" name="Picture 3" descr="C:\Users\Guy\Documents\01 GUY CVM 06 07 2021\CVM directoire 12 2019\Neuweiher\projet toilettes\Flag-United-Nation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196752"/>
            <a:ext cx="1584176" cy="89051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99093" y="1457342"/>
            <a:ext cx="5472608" cy="369332"/>
          </a:xfrm>
          <a:prstGeom prst="rect">
            <a:avLst/>
          </a:prstGeom>
        </p:spPr>
        <p:txBody>
          <a:bodyPr wrap="square">
            <a:spAutoFit/>
          </a:bodyPr>
          <a:lstStyle/>
          <a:p>
            <a:r>
              <a:rPr lang="fr-FR" b="1" dirty="0" smtClean="0"/>
              <a:t>Journée </a:t>
            </a:r>
            <a:r>
              <a:rPr lang="fr-FR" b="1" dirty="0"/>
              <a:t>mondiale des </a:t>
            </a:r>
            <a:r>
              <a:rPr lang="fr-FR" b="1" dirty="0" smtClean="0"/>
              <a:t>toilettes</a:t>
            </a:r>
            <a:r>
              <a:rPr lang="fr-FR" dirty="0" smtClean="0"/>
              <a:t> </a:t>
            </a:r>
            <a:r>
              <a:rPr lang="fr-FR" b="1" dirty="0" smtClean="0"/>
              <a:t>19 novembre 2021</a:t>
            </a:r>
            <a:endParaRPr lang="fr-FR" dirty="0"/>
          </a:p>
        </p:txBody>
      </p:sp>
    </p:spTree>
    <p:extLst>
      <p:ext uri="{BB962C8B-B14F-4D97-AF65-F5344CB8AC3E}">
        <p14:creationId xmlns:p14="http://schemas.microsoft.com/office/powerpoint/2010/main" val="1290025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3" name="Espace réservé du contenu 2"/>
          <p:cNvSpPr>
            <a:spLocks noGrp="1"/>
          </p:cNvSpPr>
          <p:nvPr>
            <p:ph idx="1"/>
          </p:nvPr>
        </p:nvSpPr>
        <p:spPr>
          <a:xfrm>
            <a:off x="755576" y="1196752"/>
            <a:ext cx="8207709" cy="5544616"/>
          </a:xfrm>
        </p:spPr>
        <p:txBody>
          <a:bodyPr>
            <a:normAutofit lnSpcReduction="10000"/>
          </a:bodyPr>
          <a:lstStyle/>
          <a:p>
            <a:pPr marL="0" indent="0">
              <a:buNone/>
            </a:pPr>
            <a:r>
              <a:rPr lang="fr-FR" sz="1800" dirty="0" smtClean="0"/>
              <a:t>Le projet </a:t>
            </a:r>
            <a:r>
              <a:rPr lang="fr-FR" sz="1800" dirty="0"/>
              <a:t>d’Installation d’un module sanitaire préfabriqué </a:t>
            </a:r>
            <a:r>
              <a:rPr lang="fr-FR" sz="1800" dirty="0" smtClean="0"/>
              <a:t>Femme </a:t>
            </a:r>
            <a:r>
              <a:rPr lang="fr-FR" sz="1800" dirty="0"/>
              <a:t>&amp; Homme au </a:t>
            </a:r>
            <a:r>
              <a:rPr lang="fr-FR" sz="1800" dirty="0" smtClean="0"/>
              <a:t>NEUWEIHER</a:t>
            </a:r>
            <a:r>
              <a:rPr lang="fr-FR" sz="1800" dirty="0"/>
              <a:t> </a:t>
            </a:r>
            <a:r>
              <a:rPr lang="fr-FR" sz="1800" dirty="0" smtClean="0"/>
              <a:t>s’inscrit dans le cadre de la journée mondiale des toilettes du 19 novembre 2021. </a:t>
            </a:r>
          </a:p>
          <a:p>
            <a:pPr marL="0" indent="0">
              <a:buNone/>
            </a:pPr>
            <a:endParaRPr lang="fr-FR" sz="1800" dirty="0" smtClean="0"/>
          </a:p>
          <a:p>
            <a:pPr marL="0" indent="0">
              <a:spcBef>
                <a:spcPts val="0"/>
              </a:spcBef>
              <a:buNone/>
            </a:pPr>
            <a:r>
              <a:rPr lang="fr-FR" sz="1800" dirty="0" smtClean="0"/>
              <a:t>Le Club Vosgien de Masevaux  souhaite investir dans l’achat et l’installation de ce module </a:t>
            </a:r>
            <a:r>
              <a:rPr lang="fr-FR" sz="1800" dirty="0"/>
              <a:t>sanitaire préfabriqué Femme &amp; Homme </a:t>
            </a:r>
            <a:r>
              <a:rPr lang="fr-FR" sz="1800" dirty="0" smtClean="0"/>
              <a:t>pour :</a:t>
            </a:r>
          </a:p>
          <a:p>
            <a:pPr marL="0" indent="0">
              <a:spcBef>
                <a:spcPts val="0"/>
              </a:spcBef>
              <a:buNone/>
            </a:pPr>
            <a:endParaRPr lang="fr-FR" sz="1800" dirty="0" smtClean="0"/>
          </a:p>
          <a:p>
            <a:pPr>
              <a:spcBef>
                <a:spcPts val="0"/>
              </a:spcBef>
            </a:pPr>
            <a:r>
              <a:rPr lang="de-DE" sz="1800" dirty="0" err="1" smtClean="0"/>
              <a:t>Apporter</a:t>
            </a:r>
            <a:r>
              <a:rPr lang="de-DE" sz="1800" dirty="0" smtClean="0"/>
              <a:t> </a:t>
            </a:r>
            <a:r>
              <a:rPr lang="de-DE" sz="1800" dirty="0" err="1"/>
              <a:t>un</a:t>
            </a:r>
            <a:r>
              <a:rPr lang="de-DE" sz="1800" dirty="0"/>
              <a:t> </a:t>
            </a:r>
            <a:r>
              <a:rPr lang="de-DE" sz="1800" dirty="0" err="1"/>
              <a:t>équipement</a:t>
            </a:r>
            <a:r>
              <a:rPr lang="de-DE" sz="1800" dirty="0"/>
              <a:t> </a:t>
            </a:r>
            <a:r>
              <a:rPr lang="de-DE" sz="1800" dirty="0" err="1"/>
              <a:t>sanitaire</a:t>
            </a:r>
            <a:r>
              <a:rPr lang="de-DE" sz="1800" dirty="0"/>
              <a:t> moderne et en </a:t>
            </a:r>
            <a:r>
              <a:rPr lang="de-DE" sz="1800" dirty="0" err="1"/>
              <a:t>conformité</a:t>
            </a:r>
            <a:r>
              <a:rPr lang="de-DE" sz="1800" dirty="0"/>
              <a:t> </a:t>
            </a:r>
            <a:r>
              <a:rPr lang="de-DE" sz="1800" dirty="0" err="1"/>
              <a:t>avec</a:t>
            </a:r>
            <a:r>
              <a:rPr lang="de-DE" sz="1800" dirty="0"/>
              <a:t> les </a:t>
            </a:r>
            <a:r>
              <a:rPr lang="de-DE" sz="1800" dirty="0" err="1"/>
              <a:t>normes</a:t>
            </a:r>
            <a:r>
              <a:rPr lang="de-DE" sz="1800" dirty="0" smtClean="0"/>
              <a:t>. </a:t>
            </a:r>
            <a:endParaRPr lang="fr-FR" sz="1800" dirty="0" smtClean="0"/>
          </a:p>
          <a:p>
            <a:pPr>
              <a:lnSpc>
                <a:spcPct val="110000"/>
              </a:lnSpc>
              <a:spcBef>
                <a:spcPts val="0"/>
              </a:spcBef>
            </a:pPr>
            <a:r>
              <a:rPr lang="fr-FR" sz="1800" dirty="0"/>
              <a:t>R</a:t>
            </a:r>
            <a:r>
              <a:rPr lang="fr-FR" sz="1800" dirty="0" smtClean="0"/>
              <a:t>épondre </a:t>
            </a:r>
            <a:r>
              <a:rPr lang="fr-FR" sz="1800" dirty="0"/>
              <a:t>aux nouvelles attentes en termes de sanitaires </a:t>
            </a:r>
            <a:r>
              <a:rPr lang="fr-FR" sz="1800" dirty="0" smtClean="0"/>
              <a:t>des clients </a:t>
            </a:r>
            <a:r>
              <a:rPr lang="fr-FR" sz="1800" dirty="0"/>
              <a:t>du restaurants de l’auberge refuge du </a:t>
            </a:r>
            <a:r>
              <a:rPr lang="fr-FR" sz="1800" dirty="0" err="1"/>
              <a:t>Neuweiher</a:t>
            </a:r>
            <a:r>
              <a:rPr lang="fr-FR" sz="1800" dirty="0"/>
              <a:t> </a:t>
            </a:r>
            <a:r>
              <a:rPr lang="fr-FR" sz="1800" dirty="0" smtClean="0"/>
              <a:t>et également du nouveau chalet abri.   </a:t>
            </a:r>
          </a:p>
          <a:p>
            <a:pPr>
              <a:spcBef>
                <a:spcPts val="0"/>
              </a:spcBef>
            </a:pPr>
            <a:r>
              <a:rPr lang="fr-FR" sz="1800" dirty="0" smtClean="0"/>
              <a:t>Leur offrir des toilettes modernes et pratiques qui respectent l’intimité de chacune et de chacun.</a:t>
            </a:r>
          </a:p>
          <a:p>
            <a:r>
              <a:rPr lang="fr-FR" sz="1800" dirty="0" smtClean="0"/>
              <a:t>Leur </a:t>
            </a:r>
            <a:r>
              <a:rPr lang="fr-FR" sz="1800" dirty="0"/>
              <a:t>offrir des toilettes modernes et pratiques </a:t>
            </a:r>
            <a:r>
              <a:rPr lang="fr-FR" sz="1800" dirty="0" smtClean="0"/>
              <a:t>qui respectent l’hygiène et permettent un </a:t>
            </a:r>
            <a:r>
              <a:rPr lang="fr-FR" sz="1800" dirty="0"/>
              <a:t>entretien régulier </a:t>
            </a:r>
            <a:r>
              <a:rPr lang="fr-FR" sz="1800" dirty="0" smtClean="0"/>
              <a:t>plus facile .  </a:t>
            </a:r>
            <a:endParaRPr lang="fr-FR" sz="1800" dirty="0"/>
          </a:p>
          <a:p>
            <a:r>
              <a:rPr lang="fr-FR" sz="1800" dirty="0" smtClean="0"/>
              <a:t>Les utilisateurs devront  respecter  la  </a:t>
            </a:r>
            <a:r>
              <a:rPr lang="fr-FR" sz="1800" dirty="0"/>
              <a:t>charte des utilisateurs </a:t>
            </a:r>
            <a:r>
              <a:rPr lang="fr-FR" sz="1800" dirty="0" smtClean="0"/>
              <a:t>qui sera </a:t>
            </a:r>
            <a:r>
              <a:rPr lang="fr-FR" sz="1800" dirty="0"/>
              <a:t>rédigée et affichée dans le chalet </a:t>
            </a:r>
            <a:r>
              <a:rPr lang="fr-FR" sz="1800" dirty="0" smtClean="0"/>
              <a:t>et </a:t>
            </a:r>
            <a:r>
              <a:rPr lang="fr-FR" sz="1800" dirty="0"/>
              <a:t>dans </a:t>
            </a:r>
            <a:r>
              <a:rPr lang="fr-FR" sz="1800" dirty="0" smtClean="0"/>
              <a:t>l’auberge refuge . </a:t>
            </a:r>
          </a:p>
          <a:p>
            <a:r>
              <a:rPr lang="fr-FR" sz="1800" dirty="0" smtClean="0"/>
              <a:t>Le module sanitaire  sera uniquement ouvert pendant la période d’ouverture de l’auberge refuge. En dehors de cette période , les randonneurs n’auront pas accès aux sanitaires  .  </a:t>
            </a:r>
          </a:p>
          <a:p>
            <a:endParaRPr lang="fr-FR" sz="1800" dirty="0"/>
          </a:p>
          <a:p>
            <a:endParaRPr lang="fr-FR"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91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3" name="Espace réservé du contenu 2"/>
          <p:cNvSpPr>
            <a:spLocks noGrp="1"/>
          </p:cNvSpPr>
          <p:nvPr>
            <p:ph idx="1"/>
          </p:nvPr>
        </p:nvSpPr>
        <p:spPr>
          <a:xfrm>
            <a:off x="395536" y="1196752"/>
            <a:ext cx="8568952" cy="5544616"/>
          </a:xfrm>
        </p:spPr>
        <p:txBody>
          <a:bodyPr/>
          <a:lstStyle/>
          <a:p>
            <a:pPr marL="0" indent="0">
              <a:buNone/>
            </a:pPr>
            <a:r>
              <a:rPr lang="fr-FR" sz="1800" dirty="0" smtClean="0"/>
              <a:t> </a:t>
            </a:r>
          </a:p>
          <a:p>
            <a:endParaRPr lang="fr-FR" sz="1800" dirty="0"/>
          </a:p>
          <a:p>
            <a:endParaRPr lang="fr-FR"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uy\Documents\01 GUY CVM 06 07 2021\CVM directoire 12 2019\Neuweiher\Photos\20210309_1539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630" y="1874280"/>
            <a:ext cx="3402378"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89323" y="1234045"/>
            <a:ext cx="2088232" cy="369332"/>
          </a:xfrm>
          <a:prstGeom prst="rect">
            <a:avLst/>
          </a:prstGeom>
          <a:noFill/>
        </p:spPr>
        <p:txBody>
          <a:bodyPr wrap="square" rtlCol="0">
            <a:spAutoFit/>
          </a:bodyPr>
          <a:lstStyle/>
          <a:p>
            <a:r>
              <a:rPr lang="fr-FR" dirty="0" smtClean="0"/>
              <a:t>Toilettes Existantes</a:t>
            </a:r>
            <a:endParaRPr lang="fr-FR" dirty="0"/>
          </a:p>
        </p:txBody>
      </p:sp>
      <p:pic>
        <p:nvPicPr>
          <p:cNvPr id="7" name="Picture 2" descr="C:\Users\Guy\Documents\01 GUY CVM 06 07 2021\CVM directoire 12 2019\Neuweiher\projet toilettes\20210309_153954 - Copie - Copi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1888080"/>
            <a:ext cx="5228650" cy="450890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4283968" y="1234045"/>
            <a:ext cx="4032448" cy="369332"/>
          </a:xfrm>
          <a:prstGeom prst="rect">
            <a:avLst/>
          </a:prstGeom>
          <a:noFill/>
        </p:spPr>
        <p:txBody>
          <a:bodyPr wrap="square" rtlCol="0">
            <a:spAutoFit/>
          </a:bodyPr>
          <a:lstStyle/>
          <a:p>
            <a:r>
              <a:rPr lang="fr-FR" dirty="0" smtClean="0"/>
              <a:t>Vue imaginaire du futur module sanitaire</a:t>
            </a:r>
            <a:endParaRPr lang="fr-FR" dirty="0"/>
          </a:p>
        </p:txBody>
      </p:sp>
    </p:spTree>
    <p:extLst>
      <p:ext uri="{BB962C8B-B14F-4D97-AF65-F5344CB8AC3E}">
        <p14:creationId xmlns:p14="http://schemas.microsoft.com/office/powerpoint/2010/main" val="2774913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3" name="Espace réservé du contenu 2"/>
          <p:cNvSpPr>
            <a:spLocks noGrp="1"/>
          </p:cNvSpPr>
          <p:nvPr>
            <p:ph idx="1"/>
          </p:nvPr>
        </p:nvSpPr>
        <p:spPr>
          <a:xfrm>
            <a:off x="395536" y="1196752"/>
            <a:ext cx="8568952" cy="5544616"/>
          </a:xfrm>
        </p:spPr>
        <p:txBody>
          <a:bodyPr/>
          <a:lstStyle/>
          <a:p>
            <a:pPr marL="0" indent="0">
              <a:buNone/>
            </a:pPr>
            <a:endParaRPr lang="fr-FR" sz="1800" dirty="0"/>
          </a:p>
          <a:p>
            <a:pPr marL="0" indent="0">
              <a:buNone/>
            </a:pPr>
            <a:endParaRPr lang="fr-FR"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t 4"/>
          <p:cNvGraphicFramePr>
            <a:graphicFrameLocks noChangeAspect="1"/>
          </p:cNvGraphicFramePr>
          <p:nvPr>
            <p:extLst>
              <p:ext uri="{D42A27DB-BD31-4B8C-83A1-F6EECF244321}">
                <p14:modId xmlns:p14="http://schemas.microsoft.com/office/powerpoint/2010/main" val="353476656"/>
              </p:ext>
            </p:extLst>
          </p:nvPr>
        </p:nvGraphicFramePr>
        <p:xfrm>
          <a:off x="971601" y="1700808"/>
          <a:ext cx="6819224" cy="4604909"/>
        </p:xfrm>
        <a:graphic>
          <a:graphicData uri="http://schemas.openxmlformats.org/presentationml/2006/ole">
            <mc:AlternateContent xmlns:mc="http://schemas.openxmlformats.org/markup-compatibility/2006">
              <mc:Choice xmlns:v="urn:schemas-microsoft-com:vml" Requires="v">
                <p:oleObj spid="_x0000_s1051" name="Document" r:id="rId6" imgW="10451576" imgH="7057614" progId="Word.Document.12">
                  <p:embed/>
                </p:oleObj>
              </mc:Choice>
              <mc:Fallback>
                <p:oleObj name="Document" r:id="rId6" imgW="10451576" imgH="7057614" progId="Word.Document.12">
                  <p:embed/>
                  <p:pic>
                    <p:nvPicPr>
                      <p:cNvPr id="0" name=""/>
                      <p:cNvPicPr/>
                      <p:nvPr/>
                    </p:nvPicPr>
                    <p:blipFill>
                      <a:blip r:embed="rId7"/>
                      <a:stretch>
                        <a:fillRect/>
                      </a:stretch>
                    </p:blipFill>
                    <p:spPr>
                      <a:xfrm>
                        <a:off x="971601" y="1700808"/>
                        <a:ext cx="6819224" cy="4604909"/>
                      </a:xfrm>
                      <a:prstGeom prst="rect">
                        <a:avLst/>
                      </a:prstGeom>
                    </p:spPr>
                  </p:pic>
                </p:oleObj>
              </mc:Fallback>
            </mc:AlternateContent>
          </a:graphicData>
        </a:graphic>
      </p:graphicFrame>
      <p:sp>
        <p:nvSpPr>
          <p:cNvPr id="7" name="ZoneTexte 6"/>
          <p:cNvSpPr txBox="1"/>
          <p:nvPr/>
        </p:nvSpPr>
        <p:spPr>
          <a:xfrm>
            <a:off x="1187624" y="1215498"/>
            <a:ext cx="4680520" cy="369332"/>
          </a:xfrm>
          <a:prstGeom prst="rect">
            <a:avLst/>
          </a:prstGeom>
          <a:noFill/>
        </p:spPr>
        <p:txBody>
          <a:bodyPr wrap="square" rtlCol="0">
            <a:spAutoFit/>
          </a:bodyPr>
          <a:lstStyle/>
          <a:p>
            <a:r>
              <a:rPr lang="fr-FR" dirty="0" smtClean="0"/>
              <a:t>Dimensions et vue en plan du module sanitaire</a:t>
            </a:r>
            <a:endParaRPr lang="fr-FR" dirty="0"/>
          </a:p>
        </p:txBody>
      </p:sp>
      <p:sp>
        <p:nvSpPr>
          <p:cNvPr id="4" name="AutoShape 8" descr="WC 8' WC WC urinoi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0" descr="WC 8' WC WC urinoi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719429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915816" y="1112048"/>
            <a:ext cx="3240360" cy="369332"/>
          </a:xfrm>
          <a:prstGeom prst="rect">
            <a:avLst/>
          </a:prstGeom>
          <a:noFill/>
        </p:spPr>
        <p:txBody>
          <a:bodyPr wrap="square" rtlCol="0">
            <a:spAutoFit/>
          </a:bodyPr>
          <a:lstStyle/>
          <a:p>
            <a:r>
              <a:rPr lang="fr-FR" dirty="0" smtClean="0"/>
              <a:t>Vue en 3D du module sanitaire </a:t>
            </a:r>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2042786626"/>
              </p:ext>
            </p:extLst>
          </p:nvPr>
        </p:nvGraphicFramePr>
        <p:xfrm>
          <a:off x="816808" y="1551765"/>
          <a:ext cx="7318644" cy="4981582"/>
        </p:xfrm>
        <a:graphic>
          <a:graphicData uri="http://schemas.openxmlformats.org/presentationml/2006/ole">
            <mc:AlternateContent xmlns:mc="http://schemas.openxmlformats.org/markup-compatibility/2006">
              <mc:Choice xmlns:v="urn:schemas-microsoft-com:vml" Requires="v">
                <p:oleObj spid="_x0000_s2068" name="Document" r:id="rId6" imgW="10288473" imgH="7001801" progId="Word.Document.12">
                  <p:embed/>
                </p:oleObj>
              </mc:Choice>
              <mc:Fallback>
                <p:oleObj name="Document" r:id="rId6" imgW="10288473" imgH="7001801" progId="Word.Document.12">
                  <p:embed/>
                  <p:pic>
                    <p:nvPicPr>
                      <p:cNvPr id="0" name=""/>
                      <p:cNvPicPr/>
                      <p:nvPr/>
                    </p:nvPicPr>
                    <p:blipFill>
                      <a:blip r:embed="rId7"/>
                      <a:stretch>
                        <a:fillRect/>
                      </a:stretch>
                    </p:blipFill>
                    <p:spPr>
                      <a:xfrm>
                        <a:off x="816808" y="1551765"/>
                        <a:ext cx="7318644" cy="4981582"/>
                      </a:xfrm>
                      <a:prstGeom prst="rect">
                        <a:avLst/>
                      </a:prstGeom>
                    </p:spPr>
                  </p:pic>
                </p:oleObj>
              </mc:Fallback>
            </mc:AlternateContent>
          </a:graphicData>
        </a:graphic>
      </p:graphicFrame>
    </p:spTree>
    <p:extLst>
      <p:ext uri="{BB962C8B-B14F-4D97-AF65-F5344CB8AC3E}">
        <p14:creationId xmlns:p14="http://schemas.microsoft.com/office/powerpoint/2010/main" val="2881672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259632" y="1088830"/>
            <a:ext cx="5472608" cy="338554"/>
          </a:xfrm>
          <a:prstGeom prst="rect">
            <a:avLst/>
          </a:prstGeom>
          <a:noFill/>
        </p:spPr>
        <p:txBody>
          <a:bodyPr wrap="square" rtlCol="0">
            <a:spAutoFit/>
          </a:bodyPr>
          <a:lstStyle/>
          <a:p>
            <a:r>
              <a:rPr lang="fr-FR" sz="1600" dirty="0" smtClean="0"/>
              <a:t>Descriptif technique du module sanitaire </a:t>
            </a:r>
            <a:endParaRPr lang="fr-FR" sz="1600" dirty="0"/>
          </a:p>
        </p:txBody>
      </p:sp>
      <p:sp>
        <p:nvSpPr>
          <p:cNvPr id="3" name="AutoShape 2" descr="WC 8' WC WC urinoir.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WC 8' WC WC urinoir.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460374" y="1445460"/>
            <a:ext cx="8502909" cy="5262979"/>
          </a:xfrm>
          <a:prstGeom prst="rect">
            <a:avLst/>
          </a:prstGeom>
          <a:noFill/>
        </p:spPr>
        <p:txBody>
          <a:bodyPr wrap="square" rtlCol="0">
            <a:spAutoFit/>
          </a:bodyPr>
          <a:lstStyle/>
          <a:p>
            <a:r>
              <a:rPr lang="fr-FR" sz="1600" dirty="0" smtClean="0"/>
              <a:t>1 Module </a:t>
            </a:r>
            <a:r>
              <a:rPr lang="fr-FR" sz="1600" dirty="0"/>
              <a:t>WC avec toilettes séparées </a:t>
            </a:r>
            <a:r>
              <a:rPr lang="fr-FR" sz="1600" dirty="0" smtClean="0"/>
              <a:t>Femmes / Hommes </a:t>
            </a:r>
            <a:endParaRPr lang="fr-FR" sz="1600" dirty="0"/>
          </a:p>
          <a:p>
            <a:r>
              <a:rPr lang="fr-FR" sz="1600" dirty="0" smtClean="0"/>
              <a:t>Partie </a:t>
            </a:r>
            <a:r>
              <a:rPr lang="fr-FR" sz="1600" dirty="0"/>
              <a:t>Femme:  1 WC + 1 </a:t>
            </a:r>
            <a:r>
              <a:rPr lang="fr-FR" sz="1600" dirty="0" smtClean="0"/>
              <a:t>lavabo.</a:t>
            </a:r>
            <a:r>
              <a:rPr lang="fr-FR" sz="1600" dirty="0"/>
              <a:t>  Partie Homme: 1 WC + 1 lavabo. </a:t>
            </a:r>
            <a:endParaRPr lang="fr-FR" sz="1600" dirty="0" smtClean="0"/>
          </a:p>
          <a:p>
            <a:r>
              <a:rPr lang="fr-FR" sz="1600" dirty="0" smtClean="0"/>
              <a:t>Coloris </a:t>
            </a:r>
            <a:r>
              <a:rPr lang="fr-FR" sz="1600" dirty="0"/>
              <a:t>du conteneur </a:t>
            </a:r>
            <a:r>
              <a:rPr lang="fr-FR" sz="1600" dirty="0" smtClean="0"/>
              <a:t>: - </a:t>
            </a:r>
            <a:r>
              <a:rPr lang="fr-FR" sz="1600" dirty="0"/>
              <a:t>extérieur : RAL 7035, gris clair </a:t>
            </a:r>
            <a:r>
              <a:rPr lang="fr-FR" sz="1600" dirty="0" smtClean="0"/>
              <a:t> - </a:t>
            </a:r>
            <a:r>
              <a:rPr lang="fr-FR" sz="1600" dirty="0"/>
              <a:t>intérieur : RAL 9010, blanc </a:t>
            </a:r>
            <a:r>
              <a:rPr lang="fr-FR" sz="1600" dirty="0" smtClean="0"/>
              <a:t>pur.</a:t>
            </a:r>
          </a:p>
          <a:p>
            <a:r>
              <a:rPr lang="fr-FR" sz="1600" dirty="0" smtClean="0"/>
              <a:t>En phase finale , le module sera habillé de lambris en bois de couleur identique  aux lambris du nouveau Chalet abri.  </a:t>
            </a:r>
            <a:endParaRPr lang="fr-FR" sz="1600" dirty="0"/>
          </a:p>
          <a:p>
            <a:r>
              <a:rPr lang="fr-FR" sz="1600" dirty="0"/>
              <a:t>Plancher aggloméré P5 hydrofuge, 22mm d'épaisseur, avec pare </a:t>
            </a:r>
            <a:r>
              <a:rPr lang="fr-FR" sz="1600" dirty="0" smtClean="0"/>
              <a:t>vapeur.</a:t>
            </a:r>
            <a:endParaRPr lang="fr-FR" sz="1600" dirty="0"/>
          </a:p>
          <a:p>
            <a:r>
              <a:rPr lang="fr-FR" sz="1600" dirty="0"/>
              <a:t>Revêtement de sol PVC DOMO gris 1,5mm, avec plinthes de 60 mm </a:t>
            </a:r>
            <a:r>
              <a:rPr lang="fr-FR" sz="1600" dirty="0" smtClean="0"/>
              <a:t>blanches.</a:t>
            </a:r>
            <a:endParaRPr lang="fr-FR" sz="1600" dirty="0"/>
          </a:p>
          <a:p>
            <a:r>
              <a:rPr lang="fr-FR" sz="1600" dirty="0"/>
              <a:t>Charge au sol max: 2500 </a:t>
            </a:r>
            <a:r>
              <a:rPr lang="fr-FR" sz="1600" dirty="0" smtClean="0"/>
              <a:t>N/m²</a:t>
            </a:r>
            <a:r>
              <a:rPr lang="fr-FR" sz="1600" dirty="0"/>
              <a:t> </a:t>
            </a:r>
            <a:r>
              <a:rPr lang="fr-FR" sz="1600" dirty="0" smtClean="0"/>
              <a:t>. Charge </a:t>
            </a:r>
            <a:r>
              <a:rPr lang="fr-FR" sz="1600" dirty="0"/>
              <a:t>au toit max: 1500 </a:t>
            </a:r>
            <a:r>
              <a:rPr lang="fr-FR" sz="1600" dirty="0" smtClean="0"/>
              <a:t>N/m².</a:t>
            </a:r>
            <a:endParaRPr lang="fr-FR" sz="1600" dirty="0"/>
          </a:p>
          <a:p>
            <a:r>
              <a:rPr lang="fr-FR" sz="1600" dirty="0"/>
              <a:t>Isolation </a:t>
            </a:r>
            <a:r>
              <a:rPr lang="fr-FR" sz="1600" dirty="0" smtClean="0"/>
              <a:t>: sol </a:t>
            </a:r>
            <a:r>
              <a:rPr lang="fr-FR" sz="1600" dirty="0"/>
              <a:t>: 80 mm laine minérale, avec pare </a:t>
            </a:r>
            <a:r>
              <a:rPr lang="fr-FR" sz="1600" dirty="0" smtClean="0"/>
              <a:t>vapeur/panneaux </a:t>
            </a:r>
            <a:r>
              <a:rPr lang="fr-FR" sz="1600" dirty="0"/>
              <a:t>: 60 mm laine minérale, avec pare </a:t>
            </a:r>
            <a:r>
              <a:rPr lang="fr-FR" sz="1600" dirty="0" smtClean="0"/>
              <a:t>vapeur/plafond </a:t>
            </a:r>
            <a:r>
              <a:rPr lang="fr-FR" sz="1600" dirty="0"/>
              <a:t>: 80 mm laine minérale, avec pare </a:t>
            </a:r>
            <a:r>
              <a:rPr lang="fr-FR" sz="1600" dirty="0" smtClean="0"/>
              <a:t>vapeur/cloisons</a:t>
            </a:r>
            <a:r>
              <a:rPr lang="fr-FR" sz="1600" dirty="0"/>
              <a:t>: 50 mm laine minérale</a:t>
            </a:r>
          </a:p>
          <a:p>
            <a:r>
              <a:rPr lang="fr-FR" sz="1600" dirty="0"/>
              <a:t>Habillage intérieur : aggloméré stratifié à double face blanc de 10 mm d’épaisseur </a:t>
            </a:r>
            <a:r>
              <a:rPr lang="fr-FR" sz="1600" dirty="0" smtClean="0"/>
              <a:t>( </a:t>
            </a:r>
            <a:endParaRPr lang="fr-FR" sz="1600" dirty="0"/>
          </a:p>
          <a:p>
            <a:r>
              <a:rPr lang="fr-FR" sz="1600" dirty="0"/>
              <a:t>Evacuation des eaux </a:t>
            </a:r>
            <a:r>
              <a:rPr lang="fr-FR" sz="1600" dirty="0" smtClean="0"/>
              <a:t>ruisselantes </a:t>
            </a:r>
            <a:r>
              <a:rPr lang="fr-FR" sz="1600" dirty="0"/>
              <a:t>par des tuyaux dans les poteaux </a:t>
            </a:r>
            <a:r>
              <a:rPr lang="fr-FR" sz="1600" dirty="0" smtClean="0"/>
              <a:t>d'angle</a:t>
            </a:r>
          </a:p>
          <a:p>
            <a:endParaRPr lang="fr-FR" sz="1600" dirty="0" smtClean="0"/>
          </a:p>
          <a:p>
            <a:r>
              <a:rPr lang="fr-FR" sz="1600" b="1" u="sng" dirty="0" smtClean="0"/>
              <a:t>Equipements de base:</a:t>
            </a:r>
          </a:p>
          <a:p>
            <a:r>
              <a:rPr lang="fr-FR" sz="1600" dirty="0"/>
              <a:t>2 portes extérieures </a:t>
            </a:r>
            <a:r>
              <a:rPr lang="fr-FR" sz="1600" dirty="0" smtClean="0"/>
              <a:t>875x2000mm,avec 2 </a:t>
            </a:r>
            <a:r>
              <a:rPr lang="fr-FR" sz="1600" dirty="0"/>
              <a:t>fenêtres </a:t>
            </a:r>
            <a:r>
              <a:rPr lang="fr-FR" sz="1600" dirty="0" smtClean="0"/>
              <a:t>600x450mm double </a:t>
            </a:r>
            <a:r>
              <a:rPr lang="fr-FR" sz="1600" dirty="0"/>
              <a:t>vitrage isolé, épaisseur 4/16/4 mm</a:t>
            </a:r>
          </a:p>
          <a:p>
            <a:r>
              <a:rPr lang="fr-FR" sz="1600" dirty="0" smtClean="0"/>
              <a:t>2 </a:t>
            </a:r>
            <a:r>
              <a:rPr lang="fr-FR" sz="1600" dirty="0"/>
              <a:t>lavabos avec miroir, distributeur de savon et petite tablette</a:t>
            </a:r>
          </a:p>
          <a:p>
            <a:r>
              <a:rPr lang="fr-FR" sz="1600" dirty="0"/>
              <a:t>2 </a:t>
            </a:r>
            <a:r>
              <a:rPr lang="fr-FR" sz="1600" dirty="0" err="1"/>
              <a:t>WCs</a:t>
            </a:r>
            <a:r>
              <a:rPr lang="fr-FR" sz="1600" dirty="0"/>
              <a:t> en </a:t>
            </a:r>
            <a:r>
              <a:rPr lang="fr-FR" sz="1600" dirty="0" smtClean="0"/>
              <a:t>céramique</a:t>
            </a:r>
          </a:p>
          <a:p>
            <a:r>
              <a:rPr lang="fr-FR" sz="1600" dirty="0" smtClean="0"/>
              <a:t>1 tableau </a:t>
            </a:r>
            <a:r>
              <a:rPr lang="fr-FR" sz="1600" dirty="0"/>
              <a:t>de distribution </a:t>
            </a:r>
            <a:r>
              <a:rPr lang="fr-FR" sz="1600" dirty="0" smtClean="0"/>
              <a:t>électrique avec disjoncteur différentiel</a:t>
            </a:r>
            <a:r>
              <a:rPr lang="fr-FR" sz="1600" dirty="0"/>
              <a:t> </a:t>
            </a:r>
            <a:r>
              <a:rPr lang="fr-FR" sz="1600" dirty="0" smtClean="0"/>
              <a:t>conforme à la norme NFC C15.100.</a:t>
            </a:r>
            <a:endParaRPr lang="fr-FR" sz="1600" dirty="0"/>
          </a:p>
          <a:p>
            <a:r>
              <a:rPr lang="fr-FR" sz="1600" dirty="0" smtClean="0"/>
              <a:t>2 luminaires </a:t>
            </a:r>
            <a:r>
              <a:rPr lang="fr-FR" sz="1600" dirty="0"/>
              <a:t>é</a:t>
            </a:r>
            <a:r>
              <a:rPr lang="fr-FR" sz="1600" dirty="0" smtClean="0"/>
              <a:t>tanches </a:t>
            </a:r>
            <a:r>
              <a:rPr lang="fr-FR" sz="1600" dirty="0"/>
              <a:t>1x18W </a:t>
            </a:r>
            <a:r>
              <a:rPr lang="fr-FR" sz="1600" dirty="0" smtClean="0"/>
              <a:t>LED.</a:t>
            </a:r>
          </a:p>
          <a:p>
            <a:r>
              <a:rPr lang="fr-FR" sz="1600" dirty="0" smtClean="0"/>
              <a:t>2 </a:t>
            </a:r>
            <a:r>
              <a:rPr lang="fr-FR" sz="1600" dirty="0"/>
              <a:t>interrupteurs : 230V, IP 20, monté à 1100mm du </a:t>
            </a:r>
            <a:r>
              <a:rPr lang="fr-FR" sz="1600" dirty="0" smtClean="0"/>
              <a:t>plancher.</a:t>
            </a:r>
            <a:endParaRPr lang="fr-FR" sz="1600" dirty="0"/>
          </a:p>
        </p:txBody>
      </p:sp>
    </p:spTree>
    <p:extLst>
      <p:ext uri="{BB962C8B-B14F-4D97-AF65-F5344CB8AC3E}">
        <p14:creationId xmlns:p14="http://schemas.microsoft.com/office/powerpoint/2010/main" val="1265832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116632"/>
            <a:ext cx="6048672" cy="945472"/>
          </a:xfrm>
          <a:ln w="9525">
            <a:solidFill>
              <a:schemeClr val="tx1"/>
            </a:solidFill>
          </a:ln>
        </p:spPr>
        <p:txBody>
          <a:bodyPr>
            <a:normAutofit/>
          </a:bodyPr>
          <a:lstStyle/>
          <a:p>
            <a:r>
              <a:rPr lang="fr-FR" sz="1600" b="1" dirty="0" smtClean="0"/>
              <a:t>PROJET d’Installation </a:t>
            </a:r>
            <a:r>
              <a:rPr lang="fr-FR" sz="1600" b="1" dirty="0"/>
              <a:t>d’un module sanitaire préfabriqué </a:t>
            </a:r>
            <a:r>
              <a:rPr lang="fr-FR" sz="1600" b="1" dirty="0" smtClean="0"/>
              <a:t/>
            </a:r>
            <a:br>
              <a:rPr lang="fr-FR" sz="1600" b="1" dirty="0" smtClean="0"/>
            </a:br>
            <a:r>
              <a:rPr lang="fr-FR" sz="1600" b="1" dirty="0" smtClean="0"/>
              <a:t>Femme &amp; Homme au NEUWEIHER</a:t>
            </a:r>
            <a:endParaRPr lang="fr-FR" sz="1600" b="1" dirty="0"/>
          </a:p>
        </p:txBody>
      </p:sp>
      <p:sp>
        <p:nvSpPr>
          <p:cNvPr id="6" name="ZoneTexte 5"/>
          <p:cNvSpPr txBox="1"/>
          <p:nvPr/>
        </p:nvSpPr>
        <p:spPr>
          <a:xfrm>
            <a:off x="5238750" y="6533347"/>
            <a:ext cx="3456384" cy="276999"/>
          </a:xfrm>
          <a:prstGeom prst="rect">
            <a:avLst/>
          </a:prstGeom>
          <a:noFill/>
        </p:spPr>
        <p:txBody>
          <a:bodyPr wrap="square" rtlCol="0">
            <a:spAutoFit/>
          </a:bodyPr>
          <a:lstStyle/>
          <a:p>
            <a:r>
              <a:rPr lang="fr-FR" sz="1200" dirty="0"/>
              <a:t>Formulaire de demande de subvention FST 2021</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5452" y="116632"/>
            <a:ext cx="827832" cy="94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uy\Documents\01 GUY CVM 06 07 2021\LOGO CVM COULEUR -  JPEG - RVB 72 P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16632"/>
            <a:ext cx="1584176" cy="94547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997334" y="1296714"/>
            <a:ext cx="7416823" cy="369332"/>
          </a:xfrm>
          <a:prstGeom prst="rect">
            <a:avLst/>
          </a:prstGeom>
          <a:noFill/>
        </p:spPr>
        <p:txBody>
          <a:bodyPr wrap="square" rtlCol="0">
            <a:spAutoFit/>
          </a:bodyPr>
          <a:lstStyle/>
          <a:p>
            <a:r>
              <a:rPr lang="fr-FR" dirty="0" smtClean="0"/>
              <a:t>Principe de raccordement sur le système d’assainissement existant</a:t>
            </a:r>
            <a:endParaRPr lang="fr-FR" dirty="0"/>
          </a:p>
        </p:txBody>
      </p:sp>
      <p:pic>
        <p:nvPicPr>
          <p:cNvPr id="3074" name="Picture 2" descr="C:\Users\Guy\Documents\01 GUY CVM 06 07 2021\CVM directoire 12 2019\Neuweiher\projet toilettes\assainissement\Image - Copi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9144000" cy="471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741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TotalTime>
  <Words>835</Words>
  <Application>Microsoft Office PowerPoint</Application>
  <PresentationFormat>Affichage à l'écran (4:3)</PresentationFormat>
  <Paragraphs>169</Paragraphs>
  <Slides>14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16" baseType="lpstr">
      <vt:lpstr>Thème Office</vt:lpstr>
      <vt:lpstr>Document</vt:lpstr>
      <vt:lpstr>Présentation PowerPoint</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PROJET d’Installation d’un module sanitaire préfabriqué  Femme &amp; Homme au NEUWEIHER</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Guy</dc:creator>
  <cp:lastModifiedBy>Guy</cp:lastModifiedBy>
  <cp:revision>99</cp:revision>
  <dcterms:created xsi:type="dcterms:W3CDTF">2021-02-07T13:11:16Z</dcterms:created>
  <dcterms:modified xsi:type="dcterms:W3CDTF">2021-11-14T18:00:26Z</dcterms:modified>
</cp:coreProperties>
</file>